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283"/>
    <a:srgbClr val="78AA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021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© 2014 RStudio, Inc. All rights reserved.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© 2014 RStudio, Inc. All rights reserved.</a:t>
            </a:r>
          </a:p>
        </p:txBody>
      </p:sp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sz="100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6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df-dplyr.pdf" descr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idy Data with"/>
          <p:cNvSpPr txBox="1"/>
          <p:nvPr/>
        </p:nvSpPr>
        <p:spPr>
          <a:xfrm>
            <a:off x="777634" y="105745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dy Data with"/>
          <p:cNvSpPr txBox="1"/>
          <p:nvPr/>
        </p:nvSpPr>
        <p:spPr>
          <a:xfrm>
            <a:off x="777634" y="1149519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Tidy Data with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5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creativecommons.org/licenses/by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2"/>
              </a:defRPr>
            </a:lvl1pPr>
          </a:lstStyle>
          <a:p>
            <a:pPr>
              <a:defRPr u="none"/>
            </a:pPr>
            <a:r>
              <a:rPr u="sng">
                <a:hlinkClick r:id="rId22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sa/4.0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reativecommons.org/licenses/by-sa/4.0/" TargetMode="Externa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idy data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graphicFrame>
        <p:nvGraphicFramePr>
          <p:cNvPr id="280" name="Table"/>
          <p:cNvGraphicFramePr/>
          <p:nvPr/>
        </p:nvGraphicFramePr>
        <p:xfrm>
          <a:off x="1345889" y="4013200"/>
          <a:ext cx="8890000" cy="5689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22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1" name="A data set is tidy iff:…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grpSp>
        <p:nvGrpSpPr>
          <p:cNvPr id="28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28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8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9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1" build="p" bldLvl="5" animBg="1" advAuto="0"/>
      <p:bldP spid="287" grpId="2" animBg="1" advAuto="0"/>
      <p:bldP spid="287" grpId="4" animBg="1" advAuto="0"/>
      <p:bldP spid="295" grpId="3" animBg="1" advAuto="0"/>
      <p:bldP spid="295" grpId="5" animBg="1" advAuto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72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7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4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CB22A29-1443-48E3-BE53-8BD3642412EC}"/>
              </a:ext>
            </a:extLst>
          </p:cNvPr>
          <p:cNvSpPr/>
          <p:nvPr/>
        </p:nvSpPr>
        <p:spPr>
          <a:xfrm>
            <a:off x="4230348" y="7376710"/>
            <a:ext cx="4659923" cy="1794107"/>
          </a:xfrm>
          <a:prstGeom prst="wedgeRoundRectCallout">
            <a:avLst>
              <a:gd name="adj1" fmla="val 23531"/>
              <a:gd name="adj2" fmla="val -145799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EDED30B-A34C-4A59-8FF6-1C2397C9227D}"/>
              </a:ext>
            </a:extLst>
          </p:cNvPr>
          <p:cNvSpPr/>
          <p:nvPr/>
        </p:nvSpPr>
        <p:spPr>
          <a:xfrm>
            <a:off x="9681352" y="7313845"/>
            <a:ext cx="6267894" cy="3101699"/>
          </a:xfrm>
          <a:prstGeom prst="wedgeRoundRectCallout">
            <a:avLst>
              <a:gd name="adj1" fmla="val -7196"/>
              <a:gd name="adj2" fmla="val -99643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A named list of column names paired with values to replace NA’s with.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roup"/>
          <p:cNvGrpSpPr/>
          <p:nvPr/>
        </p:nvGrpSpPr>
        <p:grpSpPr>
          <a:xfrm>
            <a:off x="6819714" y="5570203"/>
            <a:ext cx="9623896" cy="7573217"/>
            <a:chOff x="205584" y="0"/>
            <a:chExt cx="9623894" cy="7573216"/>
          </a:xfrm>
        </p:grpSpPr>
        <p:graphicFrame>
          <p:nvGraphicFramePr>
            <p:cNvPr id="978" name="Table"/>
            <p:cNvGraphicFramePr/>
            <p:nvPr/>
          </p:nvGraphicFramePr>
          <p:xfrm>
            <a:off x="205584" y="1914305"/>
            <a:ext cx="3701453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85072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5072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79" name="Table"/>
            <p:cNvGraphicFramePr/>
            <p:nvPr/>
          </p:nvGraphicFramePr>
          <p:xfrm>
            <a:off x="6278599" y="1914305"/>
            <a:ext cx="3550879" cy="565891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44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315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80" name="x"/>
            <p:cNvSpPr txBox="1"/>
            <p:nvPr/>
          </p:nvSpPr>
          <p:spPr>
            <a:xfrm>
              <a:off x="1192028" y="0"/>
              <a:ext cx="1444618" cy="2219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Line"/>
            <p:cNvSpPr/>
            <p:nvPr/>
          </p:nvSpPr>
          <p:spPr>
            <a:xfrm flipV="1">
              <a:off x="4027232" y="3756504"/>
              <a:ext cx="1849488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8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4" name="replace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replace_na()</a:t>
            </a:r>
          </a:p>
        </p:txBody>
      </p:sp>
      <p:sp>
        <p:nvSpPr>
          <p:cNvPr id="985" name="Replace NA’s by column.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Replace NA’s by column.</a:t>
            </a:r>
          </a:p>
        </p:txBody>
      </p:sp>
      <p:sp>
        <p:nvSpPr>
          <p:cNvPr id="98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7" name="replace_na(x, replace = list(x2 = 2)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replace = list(x2 = 2)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8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992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993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4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65EC43E-BB94-4A4C-907B-92C163D0BBF7}"/>
              </a:ext>
            </a:extLst>
          </p:cNvPr>
          <p:cNvSpPr/>
          <p:nvPr/>
        </p:nvSpPr>
        <p:spPr>
          <a:xfrm>
            <a:off x="3157687" y="7348629"/>
            <a:ext cx="4659923" cy="1794107"/>
          </a:xfrm>
          <a:prstGeom prst="wedgeRoundRectCallout">
            <a:avLst>
              <a:gd name="adj1" fmla="val 23105"/>
              <a:gd name="adj2" fmla="val -14136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24C5125-B280-47F5-9041-533D8AFE8A5C}"/>
              </a:ext>
            </a:extLst>
          </p:cNvPr>
          <p:cNvSpPr/>
          <p:nvPr/>
        </p:nvSpPr>
        <p:spPr>
          <a:xfrm>
            <a:off x="8221248" y="7356487"/>
            <a:ext cx="6267894" cy="1630658"/>
          </a:xfrm>
          <a:prstGeom prst="wedgeRoundRectCallout">
            <a:avLst>
              <a:gd name="adj1" fmla="val -54450"/>
              <a:gd name="adj2" fmla="val -149612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to screen for NA’s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Group"/>
          <p:cNvGrpSpPr/>
          <p:nvPr/>
        </p:nvGrpSpPr>
        <p:grpSpPr>
          <a:xfrm>
            <a:off x="6726706" y="5523874"/>
            <a:ext cx="9867522" cy="7618269"/>
            <a:chOff x="206510" y="0"/>
            <a:chExt cx="9867521" cy="7618268"/>
          </a:xfrm>
        </p:grpSpPr>
        <p:graphicFrame>
          <p:nvGraphicFramePr>
            <p:cNvPr id="998" name="Table"/>
            <p:cNvGraphicFramePr/>
            <p:nvPr/>
          </p:nvGraphicFramePr>
          <p:xfrm>
            <a:off x="206510" y="1943463"/>
            <a:ext cx="3557690" cy="5674805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99" name="Table"/>
            <p:cNvGraphicFramePr/>
            <p:nvPr/>
          </p:nvGraphicFramePr>
          <p:xfrm>
            <a:off x="6516341" y="1943463"/>
            <a:ext cx="3557690" cy="291179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884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884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000" name="Line"/>
            <p:cNvSpPr/>
            <p:nvPr/>
          </p:nvSpPr>
          <p:spPr>
            <a:xfrm flipV="1">
              <a:off x="414896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x"/>
            <p:cNvSpPr txBox="1"/>
            <p:nvPr/>
          </p:nvSpPr>
          <p:spPr>
            <a:xfrm>
              <a:off x="119739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</p:grpSp>
      <p:pic>
        <p:nvPicPr>
          <p:cNvPr id="100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drop_na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drop_na()</a:t>
            </a:r>
          </a:p>
        </p:txBody>
      </p:sp>
      <p:sp>
        <p:nvSpPr>
          <p:cNvPr id="1005" name="Drops rows that contain NA’s in the specified column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Drops rows that contain NA’s in the specified columns.</a:t>
            </a:r>
          </a:p>
        </p:txBody>
      </p:sp>
      <p:sp>
        <p:nvSpPr>
          <p:cNvPr id="100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7" name="drop_na(x, x2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08" name="x"/>
          <p:cNvSpPr txBox="1"/>
          <p:nvPr/>
        </p:nvSpPr>
        <p:spPr>
          <a:xfrm>
            <a:off x="8225012" y="6244629"/>
            <a:ext cx="518336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Screen Shot 2016-12-30 at 1.19.29 PM.png" descr="Screen Shot 2016-12-30 at 1.19.29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23012"/>
          <a:stretch/>
        </p:blipFill>
        <p:spPr>
          <a:xfrm>
            <a:off x="1052595" y="6650015"/>
            <a:ext cx="13812359" cy="7065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1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3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select(-new, 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Recap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Recap</a:t>
            </a:r>
          </a:p>
        </p:txBody>
      </p:sp>
      <p:sp>
        <p:nvSpPr>
          <p:cNvPr id="1022" name="Group"/>
          <p:cNvSpPr txBox="1"/>
          <p:nvPr/>
        </p:nvSpPr>
        <p:spPr>
          <a:xfrm>
            <a:off x="4681056" y="5868585"/>
            <a:ext cx="17898013" cy="12918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column names into values with </a:t>
            </a:r>
            <a:r>
              <a:rPr b="1" dirty="0">
                <a:solidFill>
                  <a:srgbClr val="91B473"/>
                </a:solidFill>
              </a:rPr>
              <a:t>gather()</a:t>
            </a:r>
          </a:p>
        </p:txBody>
      </p:sp>
      <p:sp>
        <p:nvSpPr>
          <p:cNvPr id="1031" name="Group"/>
          <p:cNvSpPr txBox="1"/>
          <p:nvPr/>
        </p:nvSpPr>
        <p:spPr>
          <a:xfrm>
            <a:off x="4681055" y="8170826"/>
            <a:ext cx="15021888" cy="22218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Split a column with </a:t>
            </a:r>
            <a:r>
              <a:rPr b="1" dirty="0">
                <a:solidFill>
                  <a:srgbClr val="78AAD6"/>
                </a:solidFill>
              </a:rPr>
              <a:t>separate() </a:t>
            </a:r>
            <a:r>
              <a:rPr dirty="0"/>
              <a:t>or </a:t>
            </a:r>
            <a:r>
              <a:rPr b="1" dirty="0" err="1">
                <a:solidFill>
                  <a:srgbClr val="78AAD6"/>
                </a:solidFill>
              </a:rPr>
              <a:t>separate_rows</a:t>
            </a:r>
            <a:r>
              <a:rPr b="1" dirty="0">
                <a:solidFill>
                  <a:srgbClr val="78AAD6"/>
                </a:solidFill>
              </a:rPr>
              <a:t>()</a:t>
            </a:r>
          </a:p>
        </p:txBody>
      </p:sp>
      <p:sp>
        <p:nvSpPr>
          <p:cNvPr id="1039" name="Unite columns with unite()"/>
          <p:cNvSpPr txBox="1"/>
          <p:nvPr/>
        </p:nvSpPr>
        <p:spPr>
          <a:xfrm>
            <a:off x="4681055" y="11011837"/>
            <a:ext cx="8978897" cy="16012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Unite columns with </a:t>
            </a:r>
            <a:r>
              <a:rPr b="1" dirty="0">
                <a:solidFill>
                  <a:srgbClr val="78AAD6"/>
                </a:solidFill>
              </a:rPr>
              <a:t>unite()</a:t>
            </a:r>
          </a:p>
        </p:txBody>
      </p:sp>
      <p:sp>
        <p:nvSpPr>
          <p:cNvPr id="1029" name="Group"/>
          <p:cNvSpPr txBox="1"/>
          <p:nvPr/>
        </p:nvSpPr>
        <p:spPr>
          <a:xfrm>
            <a:off x="4681056" y="3689768"/>
            <a:ext cx="15021887" cy="1169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t">
            <a:noAutofit/>
          </a:bodyPr>
          <a:lstStyle/>
          <a:p>
            <a: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Move values into column names with </a:t>
            </a:r>
            <a:r>
              <a:rPr b="1" dirty="0">
                <a:solidFill>
                  <a:srgbClr val="91B473"/>
                </a:solidFill>
              </a:rPr>
              <a:t>spread()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EE670-1209-49F0-B19D-64039EA5F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42" y="3689768"/>
            <a:ext cx="3342591" cy="87212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2" grpId="0"/>
      <p:bldP spid="1031" grpId="0"/>
      <p:bldP spid="103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shap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Reshaping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Final Exam</a:t>
            </a:r>
          </a:p>
        </p:txBody>
      </p:sp>
      <p:pic>
        <p:nvPicPr>
          <p:cNvPr id="105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55" name="pdf=girls-boys.pdf" descr="pdf=girls-boys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Number of children by year and gende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55675">
              <a:defRPr sz="78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Number of children by year and gender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Rectangle"/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61" name="babynames %&gt;%…"/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062" name="Can we calculate the ratio of boys to girls?"/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063" name="year   sex      n…"/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9" name="table1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300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3">
            <a:extLst/>
          </a:blip>
          <a:srcRect r="858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Now what?"/>
          <p:cNvSpPr/>
          <p:nvPr/>
        </p:nvSpPr>
        <p:spPr>
          <a:xfrm>
            <a:off x="13684290" y="6999006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7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Now what?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505C4EF-5247-4CC9-B156-D6503DCA3332}"/>
              </a:ext>
            </a:extLst>
          </p:cNvPr>
          <p:cNvSpPr/>
          <p:nvPr/>
        </p:nvSpPr>
        <p:spPr>
          <a:xfrm>
            <a:off x="1326779" y="2181244"/>
            <a:ext cx="20493110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babynames %&gt;%…">
            <a:extLst>
              <a:ext uri="{FF2B5EF4-FFF2-40B4-BE49-F238E27FC236}">
                <a16:creationId xmlns:a16="http://schemas.microsoft.com/office/drawing/2014/main" id="{EB732AF8-1688-49FB-BFDF-840337A60D45}"/>
              </a:ext>
            </a:extLst>
          </p:cNvPr>
          <p:cNvSpPr txBox="1"/>
          <p:nvPr/>
        </p:nvSpPr>
        <p:spPr>
          <a:xfrm>
            <a:off x="1810873" y="2398821"/>
            <a:ext cx="20053826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</a:t>
            </a:r>
          </a:p>
        </p:txBody>
      </p:sp>
      <p:sp>
        <p:nvSpPr>
          <p:cNvPr id="12" name="Can we calculate the ratio of boys to girls?">
            <a:extLst>
              <a:ext uri="{FF2B5EF4-FFF2-40B4-BE49-F238E27FC236}">
                <a16:creationId xmlns:a16="http://schemas.microsoft.com/office/drawing/2014/main" id="{110557E6-4F3C-445A-A57D-74AE0E658A8F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  <p:sp>
        <p:nvSpPr>
          <p:cNvPr id="13" name="year   sex      n…">
            <a:extLst>
              <a:ext uri="{FF2B5EF4-FFF2-40B4-BE49-F238E27FC236}">
                <a16:creationId xmlns:a16="http://schemas.microsoft.com/office/drawing/2014/main" id="{0CBA4D87-7CE7-4CEA-84E9-9A1F22B8D9C2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75" name="Rectangle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6" name="better_layout %&gt;%…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better_layout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</a:t>
            </a:r>
          </a:p>
        </p:txBody>
      </p:sp>
      <p:sp>
        <p:nvSpPr>
          <p:cNvPr id="1078" name="year      F      M…"/>
          <p:cNvSpPr txBox="1"/>
          <p:nvPr/>
        </p:nvSpPr>
        <p:spPr>
          <a:xfrm>
            <a:off x="13952353" y="5781369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*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7   1886 144535 110784</a:t>
            </a:r>
          </a:p>
        </p:txBody>
      </p:sp>
      <p:grpSp>
        <p:nvGrpSpPr>
          <p:cNvPr id="1082" name="Group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80" name="Line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?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12" name="year   sex      n…">
            <a:extLst>
              <a:ext uri="{FF2B5EF4-FFF2-40B4-BE49-F238E27FC236}">
                <a16:creationId xmlns:a16="http://schemas.microsoft.com/office/drawing/2014/main" id="{E9B7205E-5AFE-4A84-9135-E3EA6057FF8A}"/>
              </a:ext>
            </a:extLst>
          </p:cNvPr>
          <p:cNvSpPr txBox="1"/>
          <p:nvPr/>
        </p:nvSpPr>
        <p:spPr>
          <a:xfrm>
            <a:off x="1326779" y="5781369"/>
            <a:ext cx="20537920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7   1883     F 112321</a:t>
            </a:r>
          </a:p>
        </p:txBody>
      </p:sp>
      <p:sp>
        <p:nvSpPr>
          <p:cNvPr id="13" name="Can we calculate the ratio of boys to girls?">
            <a:extLst>
              <a:ext uri="{FF2B5EF4-FFF2-40B4-BE49-F238E27FC236}">
                <a16:creationId xmlns:a16="http://schemas.microsoft.com/office/drawing/2014/main" id="{CD8B3C45-5015-4A26-AE18-E06743F49CC6}"/>
              </a:ext>
            </a:extLst>
          </p:cNvPr>
          <p:cNvSpPr txBox="1"/>
          <p:nvPr/>
        </p:nvSpPr>
        <p:spPr>
          <a:xfrm>
            <a:off x="2725271" y="-37803"/>
            <a:ext cx="176509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26466">
              <a:defRPr sz="7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Can we calculate the ratio of boys to girls?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" grpId="1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085" name="Reshape the layout of this data. Calculate the percent of male (or female) children by year. Then plot the percent over time.…"/>
          <p:cNvSpPr txBox="1">
            <a:spLocks noGrp="1"/>
          </p:cNvSpPr>
          <p:nvPr>
            <p:ph type="body" idx="4294967295"/>
          </p:nvPr>
        </p:nvSpPr>
        <p:spPr>
          <a:xfrm>
            <a:off x="2072446" y="3352186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Reshape the layout of this data. Calculate the percent of male (or female) children by year. Then plot the percent over time.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46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pic>
        <p:nvPicPr>
          <p:cNvPr id="108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86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0" name="Rectangle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1" name="babynames %&gt;%…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spread(sex, 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percent_male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092" name="pdf-percent-male.pdf" descr="pdf-percent-mal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096" name="pdf-percent-male.pdf" descr="pdf-percent-mal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Percent of children that are male by year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defTabSz="443991">
              <a:defRPr sz="76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Percent of children that are male by year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General advic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General advice</a:t>
            </a:r>
          </a:p>
        </p:txBody>
      </p:sp>
      <p:sp>
        <p:nvSpPr>
          <p:cNvPr id="1101" name="Describe what you want to do in an equation. Each variable in the equation should correspond to a variable in your data:…"/>
          <p:cNvSpPr txBox="1"/>
          <p:nvPr/>
        </p:nvSpPr>
        <p:spPr>
          <a:xfrm>
            <a:off x="1465847" y="3403749"/>
            <a:ext cx="21452305" cy="752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Describe what you want to do in an </a:t>
            </a:r>
            <a:r>
              <a:rPr b="1" dirty="0">
                <a:latin typeface="Source Sans Pro"/>
                <a:ea typeface="Source Sans Pro"/>
                <a:cs typeface="Source Sans Pro"/>
                <a:sym typeface="Source Sans Pro"/>
              </a:rPr>
              <a:t>equation</a:t>
            </a:r>
            <a:r>
              <a:rPr dirty="0"/>
              <a:t>. Each variable in the equation should correspond to a variable in your data:</a:t>
            </a:r>
            <a:endParaRPr lang="en-GB" dirty="0"/>
          </a:p>
          <a:p>
            <a:pPr algn="l">
              <a:spcBef>
                <a:spcPts val="4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/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"color by sex"</a:t>
            </a:r>
            <a:endParaRPr lang="en-GB" dirty="0"/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>
                <a:solidFill>
                  <a:schemeClr val="accent1"/>
                </a:solidFill>
              </a:rPr>
              <a:t>color</a:t>
            </a:r>
            <a:r>
              <a:rPr dirty="0"/>
              <a:t> = </a:t>
            </a:r>
            <a:r>
              <a:rPr dirty="0">
                <a:solidFill>
                  <a:schemeClr val="accent1"/>
                </a:solidFill>
              </a:rPr>
              <a:t>sex</a:t>
            </a:r>
            <a:endParaRPr lang="en-GB" dirty="0">
              <a:solidFill>
                <a:schemeClr val="accent1"/>
              </a:solidFill>
            </a:endParaRPr>
          </a:p>
          <a:p>
            <a:pPr algn="l">
              <a:buSzPct val="100000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dirty="0">
              <a:solidFill>
                <a:schemeClr val="accent1"/>
              </a:solidFill>
            </a:endParaRPr>
          </a:p>
          <a:p>
            <a:pPr marL="508000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"calculate the proportion of males"</a:t>
            </a:r>
          </a:p>
          <a:p>
            <a:pPr algn="l">
              <a:defRPr sz="5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>
                <a:solidFill>
                  <a:schemeClr val="accent1"/>
                </a:solidFill>
              </a:rPr>
              <a:t>prop</a:t>
            </a:r>
            <a:r>
              <a:rPr dirty="0"/>
              <a:t> male = number of </a:t>
            </a:r>
            <a:r>
              <a:rPr dirty="0">
                <a:solidFill>
                  <a:schemeClr val="accent1"/>
                </a:solidFill>
              </a:rPr>
              <a:t>males</a:t>
            </a:r>
            <a:r>
              <a:rPr dirty="0"/>
              <a:t> / number of </a:t>
            </a:r>
            <a:r>
              <a:rPr dirty="0">
                <a:solidFill>
                  <a:schemeClr val="accent1"/>
                </a:solidFill>
              </a:rPr>
              <a:t>females</a:t>
            </a:r>
            <a:r>
              <a:rPr dirty="0"/>
              <a:t> + number of </a:t>
            </a:r>
            <a:r>
              <a:rPr dirty="0">
                <a:solidFill>
                  <a:schemeClr val="accent1"/>
                </a:solidFill>
              </a:rPr>
              <a:t>males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rcRect r="941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ctangle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table2$country…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305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2" name="Group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306" name="Rectangle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21" name="Group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307" name="Circle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08" name="wrangling.001.png" descr="wrangling.00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09" name="Oval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Triangle"/>
              <p:cNvSpPr/>
              <p:nvPr/>
            </p:nvSpPr>
            <p:spPr>
              <a:xfrm rot="10800000" flipH="1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311" name="wrangling.001.png" descr="wrangling.00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quare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3" name="Rectangle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4" name="Rectangle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17" name="Group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15" name="Rectangle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16" name="Rectangle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18" name="Rectangle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9" name="Rectangle"/>
              <p:cNvSpPr/>
              <p:nvPr/>
            </p:nvSpPr>
            <p:spPr>
              <a:xfrm rot="19740000" flipH="1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20" name="Triangle"/>
              <p:cNvSpPr/>
              <p:nvPr/>
            </p:nvSpPr>
            <p:spPr>
              <a:xfrm rot="10800000" flipH="1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rcRect r="2080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7-07-20 at 1.54.14 PM.png" descr="Screen Shot 2017-07-20 at 1.54.14 PM.png"/>
          <p:cNvPicPr>
            <a:picLocks noChangeAspect="1"/>
          </p:cNvPicPr>
          <p:nvPr/>
        </p:nvPicPr>
        <p:blipFill>
          <a:blip r:embed="rId3">
            <a:extLst/>
          </a:blip>
          <a:srcRect l="50939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df-tidyr.pdf" descr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ectangle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table1$cases / table1$population -&gt; table1$rate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table1$cases / table1$population -&gt; table1$rate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10703293" y="3253492"/>
            <a:ext cx="8537999" cy="4918045"/>
            <a:chOff x="0" y="-38100"/>
            <a:chExt cx="8537997" cy="4918043"/>
          </a:xfrm>
        </p:grpSpPr>
        <p:sp>
          <p:nvSpPr>
            <p:cNvPr id="329" name="Arrow"/>
            <p:cNvSpPr/>
            <p:nvPr/>
          </p:nvSpPr>
          <p:spPr>
            <a:xfrm>
              <a:off x="0" y="-3810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0" name="Arrow"/>
            <p:cNvSpPr/>
            <p:nvPr/>
          </p:nvSpPr>
          <p:spPr>
            <a:xfrm>
              <a:off x="7420" y="8234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Arrow"/>
            <p:cNvSpPr/>
            <p:nvPr/>
          </p:nvSpPr>
          <p:spPr>
            <a:xfrm>
              <a:off x="0" y="16849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Arrow"/>
            <p:cNvSpPr/>
            <p:nvPr/>
          </p:nvSpPr>
          <p:spPr>
            <a:xfrm>
              <a:off x="7420" y="25464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Arrow"/>
            <p:cNvSpPr/>
            <p:nvPr/>
          </p:nvSpPr>
          <p:spPr>
            <a:xfrm>
              <a:off x="7420" y="34080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Arrow"/>
            <p:cNvSpPr/>
            <p:nvPr/>
          </p:nvSpPr>
          <p:spPr>
            <a:xfrm>
              <a:off x="0" y="42695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5" dur="1000" fill="hold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2" animBg="1" advAuto="0"/>
      <p:bldP spid="335" grpId="1" animBg="1" advAuto="0"/>
      <p:bldP spid="335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dy data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339" name="A data set is tidy iff:…"/>
          <p:cNvSpPr txBox="1"/>
          <p:nvPr/>
        </p:nvSpPr>
        <p:spPr>
          <a:xfrm>
            <a:off x="13899883" y="3838903"/>
            <a:ext cx="9604070" cy="6284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3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data set is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cell</a:t>
            </a:r>
          </a:p>
        </p:txBody>
      </p:sp>
      <p:pic>
        <p:nvPicPr>
          <p:cNvPr id="340" name="Screen Shot 2016-12-27 at 10.26.36 AM.png" descr="Screen Shot 2016-12-27 at 10.26.36 AM.png"/>
          <p:cNvPicPr>
            <a:picLocks noChangeAspect="1"/>
          </p:cNvPicPr>
          <p:nvPr/>
        </p:nvPicPr>
        <p:blipFill>
          <a:blip r:embed="rId3">
            <a:extLst/>
          </a:blip>
          <a:srcRect l="16705"/>
          <a:stretch>
            <a:fillRect/>
          </a:stretch>
        </p:blipFill>
        <p:spPr>
          <a:xfrm>
            <a:off x="2794537" y="3838904"/>
            <a:ext cx="10185402" cy="62844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6" name="Group"/>
          <p:cNvGrpSpPr/>
          <p:nvPr/>
        </p:nvGrpSpPr>
        <p:grpSpPr>
          <a:xfrm>
            <a:off x="2876853" y="4848605"/>
            <a:ext cx="10020769" cy="5219701"/>
            <a:chOff x="1083077" y="0"/>
            <a:chExt cx="10020768" cy="5219700"/>
          </a:xfrm>
        </p:grpSpPr>
        <p:sp>
          <p:nvSpPr>
            <p:cNvPr id="341" name="Rectangle"/>
            <p:cNvSpPr/>
            <p:nvPr/>
          </p:nvSpPr>
          <p:spPr>
            <a:xfrm>
              <a:off x="1083077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2472346" y="138419"/>
              <a:ext cx="2" cy="494616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7020275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9590507" y="139700"/>
              <a:ext cx="1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4933035" y="139700"/>
              <a:ext cx="2" cy="494030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2876853" y="4848605"/>
            <a:ext cx="10020769" cy="5219701"/>
            <a:chOff x="0" y="0"/>
            <a:chExt cx="10020768" cy="5219700"/>
          </a:xfrm>
        </p:grpSpPr>
        <p:sp>
          <p:nvSpPr>
            <p:cNvPr id="347" name="Rectangle"/>
            <p:cNvSpPr/>
            <p:nvPr/>
          </p:nvSpPr>
          <p:spPr>
            <a:xfrm>
              <a:off x="0" y="0"/>
              <a:ext cx="10020769" cy="52197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Line"/>
            <p:cNvSpPr/>
            <p:nvPr/>
          </p:nvSpPr>
          <p:spPr>
            <a:xfrm>
              <a:off x="291308" y="569762"/>
              <a:ext cx="93890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Line"/>
            <p:cNvSpPr/>
            <p:nvPr/>
          </p:nvSpPr>
          <p:spPr>
            <a:xfrm>
              <a:off x="293848" y="1385797"/>
              <a:ext cx="938651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Line"/>
            <p:cNvSpPr/>
            <p:nvPr/>
          </p:nvSpPr>
          <p:spPr>
            <a:xfrm>
              <a:off x="296388" y="2201832"/>
              <a:ext cx="93839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298928" y="3017867"/>
              <a:ext cx="9381433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301468" y="3833902"/>
              <a:ext cx="937889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304008" y="4649937"/>
              <a:ext cx="937635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build="p" bldLvl="5" animBg="1" advAuto="0"/>
      <p:bldP spid="346" grpId="2" animBg="1" advAuto="0"/>
      <p:bldP spid="346" grpId="4" animBg="1" advAuto="0"/>
      <p:bldP spid="354" grpId="3" animBg="1" advAuto="0"/>
      <p:bldP spid="354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Line"/>
          <p:cNvSpPr/>
          <p:nvPr/>
        </p:nvSpPr>
        <p:spPr>
          <a:xfrm>
            <a:off x="4262526" y="7917415"/>
            <a:ext cx="134872" cy="410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85" y="18522"/>
                  <a:pt x="14700" y="15428"/>
                  <a:pt x="11447" y="12320"/>
                </a:cubicBezTo>
                <a:cubicBezTo>
                  <a:pt x="7838" y="8871"/>
                  <a:pt x="4390" y="5403"/>
                  <a:pt x="1493" y="1882"/>
                </a:cubicBezTo>
                <a:cubicBezTo>
                  <a:pt x="977" y="1256"/>
                  <a:pt x="480" y="629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8" name="Line"/>
          <p:cNvSpPr/>
          <p:nvPr/>
        </p:nvSpPr>
        <p:spPr>
          <a:xfrm>
            <a:off x="5706332" y="10254066"/>
            <a:ext cx="764340" cy="62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187" y="18728"/>
                  <a:pt x="14860" y="15707"/>
                  <a:pt x="11626" y="12543"/>
                </a:cubicBezTo>
                <a:cubicBezTo>
                  <a:pt x="7902" y="8901"/>
                  <a:pt x="4303" y="5073"/>
                  <a:pt x="868" y="1030"/>
                </a:cubicBezTo>
                <a:cubicBezTo>
                  <a:pt x="578" y="688"/>
                  <a:pt x="288" y="345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9850539" y="12326797"/>
            <a:ext cx="728584" cy="1331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091" y="19198"/>
                  <a:pt x="14595" y="16274"/>
                  <a:pt x="11115" y="12832"/>
                </a:cubicBezTo>
                <a:cubicBezTo>
                  <a:pt x="7388" y="9146"/>
                  <a:pt x="3682" y="4866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14370783" y="12159263"/>
            <a:ext cx="850189" cy="1985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417" y="3670"/>
                  <a:pt x="15229" y="7255"/>
                  <a:pt x="12035" y="10755"/>
                </a:cubicBezTo>
                <a:cubicBezTo>
                  <a:pt x="8603" y="14516"/>
                  <a:pt x="5161" y="18181"/>
                  <a:pt x="1662" y="20566"/>
                </a:cubicBezTo>
                <a:cubicBezTo>
                  <a:pt x="1109" y="20943"/>
                  <a:pt x="555" y="21288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210253" y="5631993"/>
            <a:ext cx="100452" cy="3892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12" y="19127"/>
                  <a:pt x="4254" y="16655"/>
                  <a:pt x="6425" y="14186"/>
                </a:cubicBezTo>
                <a:cubicBezTo>
                  <a:pt x="9044" y="11207"/>
                  <a:pt x="11706" y="8230"/>
                  <a:pt x="14977" y="5295"/>
                </a:cubicBezTo>
                <a:cubicBezTo>
                  <a:pt x="16963" y="3512"/>
                  <a:pt x="19172" y="1746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Line"/>
          <p:cNvSpPr/>
          <p:nvPr/>
        </p:nvSpPr>
        <p:spPr>
          <a:xfrm>
            <a:off x="5386764" y="3263418"/>
            <a:ext cx="524327" cy="517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45" y="18405"/>
                  <a:pt x="5579" y="15289"/>
                  <a:pt x="8499" y="12256"/>
                </a:cubicBezTo>
                <a:cubicBezTo>
                  <a:pt x="12089" y="8527"/>
                  <a:pt x="15807" y="4924"/>
                  <a:pt x="19735" y="1564"/>
                </a:cubicBezTo>
                <a:cubicBezTo>
                  <a:pt x="20352" y="1036"/>
                  <a:pt x="20973" y="515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8615739" y="1341737"/>
            <a:ext cx="1387245" cy="378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779" y="18013"/>
                  <a:pt x="5589" y="14758"/>
                  <a:pt x="8426" y="11840"/>
                </a:cubicBezTo>
                <a:cubicBezTo>
                  <a:pt x="11694" y="8479"/>
                  <a:pt x="14994" y="5568"/>
                  <a:pt x="18300" y="2763"/>
                </a:cubicBezTo>
                <a:cubicBezTo>
                  <a:pt x="19400" y="1830"/>
                  <a:pt x="20499" y="90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>
            <a:off x="13994187" y="1275394"/>
            <a:ext cx="1210934" cy="261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439" y="2364"/>
                  <a:pt x="6859" y="5274"/>
                  <a:pt x="10255" y="8726"/>
                </a:cubicBezTo>
                <a:cubicBezTo>
                  <a:pt x="13764" y="12295"/>
                  <a:pt x="17245" y="16439"/>
                  <a:pt x="20726" y="20564"/>
                </a:cubicBezTo>
                <a:cubicBezTo>
                  <a:pt x="21017" y="20910"/>
                  <a:pt x="21309" y="2125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18274087" y="3091494"/>
            <a:ext cx="542435" cy="484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54" y="2935"/>
                  <a:pt x="6624" y="5986"/>
                  <a:pt x="9807" y="9151"/>
                </a:cubicBezTo>
                <a:cubicBezTo>
                  <a:pt x="13455" y="12779"/>
                  <a:pt x="16985" y="16553"/>
                  <a:pt x="20477" y="20370"/>
                </a:cubicBezTo>
                <a:cubicBezTo>
                  <a:pt x="20852" y="20779"/>
                  <a:pt x="21226" y="21189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6" name="Line"/>
          <p:cNvSpPr/>
          <p:nvPr/>
        </p:nvSpPr>
        <p:spPr>
          <a:xfrm>
            <a:off x="20017162" y="5448634"/>
            <a:ext cx="115621" cy="38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3489"/>
                  <a:pt x="8077" y="6994"/>
                  <a:pt x="11887" y="10514"/>
                </a:cubicBezTo>
                <a:cubicBezTo>
                  <a:pt x="15128" y="13508"/>
                  <a:pt x="18262" y="16517"/>
                  <a:pt x="20378" y="19602"/>
                </a:cubicBezTo>
                <a:cubicBezTo>
                  <a:pt x="20833" y="20265"/>
                  <a:pt x="21240" y="20931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20084445" y="7688005"/>
            <a:ext cx="97143" cy="378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55" y="3093"/>
                  <a:pt x="16785" y="6160"/>
                  <a:pt x="13598" y="9193"/>
                </a:cubicBezTo>
                <a:cubicBezTo>
                  <a:pt x="9915" y="12698"/>
                  <a:pt x="5546" y="16154"/>
                  <a:pt x="1921" y="19663"/>
                </a:cubicBezTo>
                <a:cubicBezTo>
                  <a:pt x="1255" y="20307"/>
                  <a:pt x="615" y="2095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8" name="Line"/>
          <p:cNvSpPr/>
          <p:nvPr/>
        </p:nvSpPr>
        <p:spPr>
          <a:xfrm>
            <a:off x="18443156" y="9927238"/>
            <a:ext cx="554157" cy="5480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888" y="1992"/>
                  <a:pt x="18133" y="3946"/>
                  <a:pt x="16337" y="5861"/>
                </a:cubicBezTo>
                <a:cubicBezTo>
                  <a:pt x="11589" y="10925"/>
                  <a:pt x="6561" y="15709"/>
                  <a:pt x="1404" y="20345"/>
                </a:cubicBezTo>
                <a:cubicBezTo>
                  <a:pt x="937" y="20764"/>
                  <a:pt x="469" y="21183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Deploy app or publish paper"/>
          <p:cNvSpPr/>
          <p:nvPr/>
        </p:nvSpPr>
        <p:spPr>
          <a:xfrm>
            <a:off x="3287208" y="83204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70" name="Build app or write paper"/>
          <p:cNvSpPr/>
          <p:nvPr/>
        </p:nvSpPr>
        <p:spPr>
          <a:xfrm>
            <a:off x="6467290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371" name="Write code to apply a modeling algorithm."/>
          <p:cNvSpPr/>
          <p:nvPr/>
        </p:nvSpPr>
        <p:spPr>
          <a:xfrm>
            <a:off x="17573285" y="8253031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372" name="Transform the data. Do feature engineering."/>
          <p:cNvSpPr/>
          <p:nvPr/>
        </p:nvSpPr>
        <p:spPr>
          <a:xfrm>
            <a:off x="18451774" y="6016043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373" name="Visualize the data and/or results"/>
          <p:cNvSpPr/>
          <p:nvPr/>
        </p:nvSpPr>
        <p:spPr>
          <a:xfrm>
            <a:off x="14668465" y="10490020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3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374" name="Tidy data into useable form"/>
          <p:cNvSpPr/>
          <p:nvPr/>
        </p:nvSpPr>
        <p:spPr>
          <a:xfrm>
            <a:off x="14668465" y="1720313"/>
            <a:ext cx="3603831" cy="1671215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375" name="Import data into software"/>
          <p:cNvSpPr/>
          <p:nvPr/>
        </p:nvSpPr>
        <p:spPr>
          <a:xfrm>
            <a:off x="10386545" y="957418"/>
            <a:ext cx="3603831" cy="1671214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376" name="Form Hypothesis"/>
          <p:cNvSpPr/>
          <p:nvPr/>
        </p:nvSpPr>
        <p:spPr>
          <a:xfrm>
            <a:off x="2328394" y="6022393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Form Hypothesis</a:t>
            </a:r>
          </a:p>
        </p:txBody>
      </p:sp>
      <p:sp>
        <p:nvSpPr>
          <p:cNvPr id="377" name="Design Experiment"/>
          <p:cNvSpPr/>
          <p:nvPr/>
        </p:nvSpPr>
        <p:spPr>
          <a:xfrm>
            <a:off x="3287208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378" name="Collect…"/>
          <p:cNvSpPr/>
          <p:nvPr/>
        </p:nvSpPr>
        <p:spPr>
          <a:xfrm>
            <a:off x="6098273" y="1720313"/>
            <a:ext cx="3603831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379" name="Explore or Test"/>
          <p:cNvSpPr/>
          <p:nvPr/>
        </p:nvSpPr>
        <p:spPr>
          <a:xfrm>
            <a:off x="17573285" y="3776359"/>
            <a:ext cx="3603831" cy="1671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380" name="Communicate Results"/>
          <p:cNvSpPr/>
          <p:nvPr/>
        </p:nvSpPr>
        <p:spPr>
          <a:xfrm>
            <a:off x="10577403" y="11087368"/>
            <a:ext cx="3673713" cy="1671215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5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4500" dirty="0"/>
              <a:t>Communicate</a:t>
            </a:r>
            <a:r>
              <a:rPr dirty="0"/>
              <a:t> Results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Line"/>
          <p:cNvSpPr/>
          <p:nvPr/>
        </p:nvSpPr>
        <p:spPr>
          <a:xfrm>
            <a:off x="4002412" y="7501254"/>
            <a:ext cx="94898" cy="397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6018" y="18321"/>
                  <a:pt x="11436" y="14951"/>
                  <a:pt x="7890" y="11515"/>
                </a:cubicBezTo>
                <a:cubicBezTo>
                  <a:pt x="3985" y="7733"/>
                  <a:pt x="1347" y="3882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6712274" y="11100315"/>
            <a:ext cx="517223" cy="300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7156" y="17637"/>
                  <a:pt x="12779" y="13453"/>
                  <a:pt x="8476" y="9053"/>
                </a:cubicBezTo>
                <a:cubicBezTo>
                  <a:pt x="5617" y="6129"/>
                  <a:pt x="2791" y="3111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4" name="Line"/>
          <p:cNvSpPr/>
          <p:nvPr/>
        </p:nvSpPr>
        <p:spPr>
          <a:xfrm>
            <a:off x="10201922" y="12369486"/>
            <a:ext cx="634376" cy="90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290" y="19668"/>
                  <a:pt x="14987" y="17115"/>
                  <a:pt x="11697" y="13945"/>
                </a:cubicBezTo>
                <a:cubicBezTo>
                  <a:pt x="7778" y="10169"/>
                  <a:pt x="3877" y="5518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5" name="Line"/>
          <p:cNvSpPr/>
          <p:nvPr/>
        </p:nvSpPr>
        <p:spPr>
          <a:xfrm>
            <a:off x="13725042" y="12352938"/>
            <a:ext cx="494887" cy="83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153" y="5268"/>
                  <a:pt x="14671" y="9686"/>
                  <a:pt x="11163" y="13243"/>
                </a:cubicBezTo>
                <a:cubicBezTo>
                  <a:pt x="7464" y="16993"/>
                  <a:pt x="3740" y="19781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6" name="Line"/>
          <p:cNvSpPr/>
          <p:nvPr/>
        </p:nvSpPr>
        <p:spPr>
          <a:xfrm>
            <a:off x="4045417" y="5554995"/>
            <a:ext cx="125505" cy="470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663" y="19552"/>
                  <a:pt x="3377" y="17508"/>
                  <a:pt x="5142" y="15466"/>
                </a:cubicBezTo>
                <a:cubicBezTo>
                  <a:pt x="7271" y="13005"/>
                  <a:pt x="9475" y="10547"/>
                  <a:pt x="11987" y="8112"/>
                </a:cubicBezTo>
                <a:cubicBezTo>
                  <a:pt x="14808" y="5376"/>
                  <a:pt x="18014" y="2671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7" name="Line"/>
          <p:cNvSpPr/>
          <p:nvPr/>
        </p:nvSpPr>
        <p:spPr>
          <a:xfrm>
            <a:off x="4961314" y="3712284"/>
            <a:ext cx="364374" cy="414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504" y="19873"/>
                  <a:pt x="3039" y="18166"/>
                  <a:pt x="4603" y="16480"/>
                </a:cubicBezTo>
                <a:cubicBezTo>
                  <a:pt x="9937" y="10730"/>
                  <a:pt x="15611" y="522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10174664" y="1265103"/>
            <a:ext cx="497873" cy="76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156" y="16674"/>
                  <a:pt x="8323" y="12182"/>
                  <a:pt x="12502" y="8127"/>
                </a:cubicBezTo>
                <a:cubicBezTo>
                  <a:pt x="15529" y="5188"/>
                  <a:pt x="18562" y="247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>
            <a:off x="13568737" y="1262694"/>
            <a:ext cx="463755" cy="4854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18947187" y="3596985"/>
            <a:ext cx="380957" cy="41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707" y="2100"/>
                  <a:pt x="5316" y="4304"/>
                  <a:pt x="7822" y="6606"/>
                </a:cubicBezTo>
                <a:cubicBezTo>
                  <a:pt x="12865" y="11238"/>
                  <a:pt x="17474" y="16254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20156862" y="5381959"/>
            <a:ext cx="153262" cy="494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33" y="2699"/>
                  <a:pt x="6325" y="5438"/>
                  <a:pt x="8967" y="8210"/>
                </a:cubicBezTo>
                <a:cubicBezTo>
                  <a:pt x="11213" y="10565"/>
                  <a:pt x="13205" y="12943"/>
                  <a:pt x="15373" y="15306"/>
                </a:cubicBezTo>
                <a:cubicBezTo>
                  <a:pt x="17309" y="17417"/>
                  <a:pt x="19386" y="19515"/>
                  <a:pt x="2160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20327159" y="7303830"/>
            <a:ext cx="86204" cy="472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488" y="2896"/>
                  <a:pt x="17071" y="5783"/>
                  <a:pt x="14350" y="8662"/>
                </a:cubicBezTo>
                <a:cubicBezTo>
                  <a:pt x="10252" y="12999"/>
                  <a:pt x="5467" y="17314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>
            <a:off x="19428274" y="9143013"/>
            <a:ext cx="302464" cy="4311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9135" y="3128"/>
                  <a:pt x="16478" y="6180"/>
                  <a:pt x="13637" y="9147"/>
                </a:cubicBezTo>
                <a:cubicBezTo>
                  <a:pt x="9472" y="13496"/>
                  <a:pt x="4917" y="17656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Line"/>
          <p:cNvSpPr/>
          <p:nvPr/>
        </p:nvSpPr>
        <p:spPr>
          <a:xfrm>
            <a:off x="7197680" y="2104952"/>
            <a:ext cx="461646" cy="236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044" y="19387"/>
                  <a:pt x="4099" y="17212"/>
                  <a:pt x="6165" y="15075"/>
                </a:cubicBezTo>
                <a:cubicBezTo>
                  <a:pt x="11249" y="9815"/>
                  <a:pt x="16395" y="4789"/>
                  <a:pt x="2160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5" name="Line"/>
          <p:cNvSpPr/>
          <p:nvPr/>
        </p:nvSpPr>
        <p:spPr>
          <a:xfrm>
            <a:off x="16573943" y="2034219"/>
            <a:ext cx="453454" cy="21828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6" name="Line"/>
          <p:cNvSpPr/>
          <p:nvPr/>
        </p:nvSpPr>
        <p:spPr>
          <a:xfrm>
            <a:off x="17091758" y="10916548"/>
            <a:ext cx="850189" cy="515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624" y="3144"/>
                  <a:pt x="15629" y="6237"/>
                  <a:pt x="12615" y="9278"/>
                </a:cubicBezTo>
                <a:cubicBezTo>
                  <a:pt x="8446" y="13485"/>
                  <a:pt x="4240" y="17592"/>
                  <a:pt x="0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7" name="Line"/>
          <p:cNvSpPr/>
          <p:nvPr/>
        </p:nvSpPr>
        <p:spPr>
          <a:xfrm>
            <a:off x="4762849" y="9315481"/>
            <a:ext cx="291774" cy="39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8444" y="19031"/>
                  <a:pt x="15423" y="16370"/>
                  <a:pt x="12544" y="13624"/>
                </a:cubicBezTo>
                <a:cubicBezTo>
                  <a:pt x="7991" y="9280"/>
                  <a:pt x="3802" y="4730"/>
                  <a:pt x="0" y="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8" name="Deploy app or publish paper"/>
          <p:cNvSpPr/>
          <p:nvPr/>
        </p:nvSpPr>
        <p:spPr>
          <a:xfrm>
            <a:off x="3287208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Deploy app or publish paper</a:t>
            </a:r>
          </a:p>
        </p:txBody>
      </p:sp>
      <p:sp>
        <p:nvSpPr>
          <p:cNvPr id="399" name="Build app or write paper"/>
          <p:cNvSpPr/>
          <p:nvPr/>
        </p:nvSpPr>
        <p:spPr>
          <a:xfrm>
            <a:off x="4959173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Build app or write paper</a:t>
            </a:r>
          </a:p>
        </p:txBody>
      </p:sp>
      <p:sp>
        <p:nvSpPr>
          <p:cNvPr id="400" name="Write code to apply a modeling algorithm."/>
          <p:cNvSpPr/>
          <p:nvPr/>
        </p:nvSpPr>
        <p:spPr>
          <a:xfrm>
            <a:off x="18401079" y="7878372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Write code to apply a modeling algorithm.</a:t>
            </a:r>
          </a:p>
        </p:txBody>
      </p:sp>
      <p:sp>
        <p:nvSpPr>
          <p:cNvPr id="401" name="Transform the data. Do feature engineering."/>
          <p:cNvSpPr/>
          <p:nvPr/>
        </p:nvSpPr>
        <p:spPr>
          <a:xfrm>
            <a:off x="18401079" y="4114888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Transform the data. Do feature engineering.</a:t>
            </a:r>
          </a:p>
        </p:txBody>
      </p:sp>
      <p:sp>
        <p:nvSpPr>
          <p:cNvPr id="402" name="Visualize the data and/or results"/>
          <p:cNvSpPr/>
          <p:nvPr/>
        </p:nvSpPr>
        <p:spPr>
          <a:xfrm>
            <a:off x="14181618" y="11183496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 the data and/or results</a:t>
            </a:r>
          </a:p>
        </p:txBody>
      </p:sp>
      <p:sp>
        <p:nvSpPr>
          <p:cNvPr id="403" name="Tidy data into useable form"/>
          <p:cNvSpPr/>
          <p:nvPr/>
        </p:nvSpPr>
        <p:spPr>
          <a:xfrm>
            <a:off x="10801350" y="42760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 into useable form</a:t>
            </a:r>
          </a:p>
        </p:txBody>
      </p:sp>
      <p:sp>
        <p:nvSpPr>
          <p:cNvPr id="404" name="Import data into software"/>
          <p:cNvSpPr/>
          <p:nvPr/>
        </p:nvSpPr>
        <p:spPr>
          <a:xfrm>
            <a:off x="7421081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0C283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23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 data into software</a:t>
            </a:r>
          </a:p>
        </p:txBody>
      </p:sp>
      <p:sp>
        <p:nvSpPr>
          <p:cNvPr id="405" name="Form Hypothesis"/>
          <p:cNvSpPr/>
          <p:nvPr/>
        </p:nvSpPr>
        <p:spPr>
          <a:xfrm>
            <a:off x="2328394" y="6022393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Form Hypothesis</a:t>
            </a:r>
          </a:p>
        </p:txBody>
      </p:sp>
      <p:sp>
        <p:nvSpPr>
          <p:cNvPr id="406" name="Design Experiment"/>
          <p:cNvSpPr/>
          <p:nvPr/>
        </p:nvSpPr>
        <p:spPr>
          <a:xfrm>
            <a:off x="3286740" y="4114671"/>
            <a:ext cx="2782236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Design Experiment</a:t>
            </a:r>
          </a:p>
        </p:txBody>
      </p:sp>
      <p:sp>
        <p:nvSpPr>
          <p:cNvPr id="407" name="Collect…"/>
          <p:cNvSpPr/>
          <p:nvPr/>
        </p:nvSpPr>
        <p:spPr>
          <a:xfrm>
            <a:off x="4958705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Collect </a:t>
            </a:r>
          </a:p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Data</a:t>
            </a:r>
          </a:p>
        </p:txBody>
      </p:sp>
      <p:sp>
        <p:nvSpPr>
          <p:cNvPr id="408" name="Explore or Test"/>
          <p:cNvSpPr/>
          <p:nvPr/>
        </p:nvSpPr>
        <p:spPr>
          <a:xfrm>
            <a:off x="16635438" y="232124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Explore or Test</a:t>
            </a:r>
          </a:p>
        </p:txBody>
      </p:sp>
      <p:sp>
        <p:nvSpPr>
          <p:cNvPr id="409" name="Communicate Results"/>
          <p:cNvSpPr/>
          <p:nvPr/>
        </p:nvSpPr>
        <p:spPr>
          <a:xfrm>
            <a:off x="7208047" y="11183279"/>
            <a:ext cx="2782237" cy="1290214"/>
          </a:xfrm>
          <a:prstGeom prst="rect">
            <a:avLst/>
          </a:prstGeom>
          <a:solidFill>
            <a:srgbClr val="78AAD6"/>
          </a:solidFill>
          <a:ln w="25400">
            <a:solidFill>
              <a:srgbClr val="407AA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defTabSz="825500">
              <a:lnSpc>
                <a:spcPct val="90000"/>
              </a:lnSpc>
              <a:defRPr sz="39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3400"/>
              <a:t>Communicate</a:t>
            </a:r>
            <a:r>
              <a:t> Results</a:t>
            </a:r>
          </a:p>
        </p:txBody>
      </p:sp>
      <p:sp>
        <p:nvSpPr>
          <p:cNvPr id="410" name="Munge data"/>
          <p:cNvSpPr/>
          <p:nvPr/>
        </p:nvSpPr>
        <p:spPr>
          <a:xfrm>
            <a:off x="19466190" y="6022610"/>
            <a:ext cx="2781301" cy="1289780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1" name="Munge data"/>
          <p:cNvSpPr/>
          <p:nvPr/>
        </p:nvSpPr>
        <p:spPr>
          <a:xfrm>
            <a:off x="16635907" y="9657934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2" name="Munge data"/>
          <p:cNvSpPr/>
          <p:nvPr/>
        </p:nvSpPr>
        <p:spPr>
          <a:xfrm>
            <a:off x="10801350" y="11737776"/>
            <a:ext cx="2781300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  <p:sp>
        <p:nvSpPr>
          <p:cNvPr id="413" name="Munge data"/>
          <p:cNvSpPr/>
          <p:nvPr/>
        </p:nvSpPr>
        <p:spPr>
          <a:xfrm>
            <a:off x="14181618" y="763703"/>
            <a:ext cx="2781301" cy="1289781"/>
          </a:xfrm>
          <a:prstGeom prst="roundRect">
            <a:avLst>
              <a:gd name="adj" fmla="val 15000"/>
            </a:avLst>
          </a:prstGeom>
          <a:solidFill>
            <a:srgbClr val="A9A9A9"/>
          </a:solidFill>
          <a:ln w="12700">
            <a:solidFill>
              <a:schemeClr val="accent2">
                <a:hueOff val="-554920"/>
                <a:satOff val="-21482"/>
                <a:lumOff val="-6228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38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Munge data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idy data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 data</a:t>
            </a:r>
          </a:p>
        </p:txBody>
      </p:sp>
      <p:sp>
        <p:nvSpPr>
          <p:cNvPr id="417" name="Tidy functions all expect and return the same data structure, known as tidy data:…"/>
          <p:cNvSpPr txBox="1"/>
          <p:nvPr/>
        </p:nvSpPr>
        <p:spPr>
          <a:xfrm>
            <a:off x="5110508" y="3514476"/>
            <a:ext cx="14197749" cy="7525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Tidy functions all expect and return the same data structure, known as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tidy data</a:t>
            </a:r>
            <a:r>
              <a:t>: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data frame</a:t>
            </a:r>
            <a:r>
              <a:t> that contains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variables</a:t>
            </a:r>
            <a:r>
              <a:t> in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columns</a:t>
            </a:r>
            <a:r>
              <a:t> and </a:t>
            </a:r>
          </a:p>
          <a:p>
            <a:pPr marL="838200" indent="-8382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b="1">
                <a:solidFill>
                  <a:srgbClr val="90B2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cases</a:t>
            </a:r>
            <a:r>
              <a:t> in the </a:t>
            </a:r>
            <a:r>
              <a:rPr b="1">
                <a:solidFill>
                  <a:srgbClr val="91B47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rows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&quot;Tidy data sets are all alike; but every messy data set is messy in its own way.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idyr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tidyr</a:t>
            </a:r>
          </a:p>
        </p:txBody>
      </p:sp>
      <p:pic>
        <p:nvPicPr>
          <p:cNvPr id="4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pen 03-Tidy-Data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03-Tidy-Data.Rmd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27" name="tidy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tidyr</a:t>
            </a:r>
          </a:p>
        </p:txBody>
      </p:sp>
      <p:sp>
        <p:nvSpPr>
          <p:cNvPr id="428" name="A package that reshapes the layout of tabular data.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package that reshapes the layout of tabular data.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ather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33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436" name="Shape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7" name="Rectangle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438" name="Screen Shot 2017-07-20 at 2.04.21 PM.png" descr="Screen Shot 2017-07-20 at 2.04.21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1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2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5" name="What are the variables in case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cases?</a:t>
            </a:r>
          </a:p>
        </p:txBody>
      </p:sp>
      <p:graphicFrame>
        <p:nvGraphicFramePr>
          <p:cNvPr id="446" name="Table"/>
          <p:cNvGraphicFramePr/>
          <p:nvPr/>
        </p:nvGraphicFramePr>
        <p:xfrm>
          <a:off x="8634276" y="516117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0" name="Group"/>
          <p:cNvGrpSpPr/>
          <p:nvPr/>
        </p:nvGrpSpPr>
        <p:grpSpPr>
          <a:xfrm>
            <a:off x="8632404" y="5168534"/>
            <a:ext cx="5745811" cy="5452786"/>
            <a:chOff x="629680" y="387028"/>
            <a:chExt cx="5745810" cy="5452785"/>
          </a:xfrm>
        </p:grpSpPr>
        <p:sp>
          <p:nvSpPr>
            <p:cNvPr id="447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8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9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Country</a:t>
              </a:r>
            </a:p>
          </p:txBody>
        </p:sp>
      </p:grpSp>
      <p:grpSp>
        <p:nvGrpSpPr>
          <p:cNvPr id="454" name="Group"/>
          <p:cNvGrpSpPr/>
          <p:nvPr/>
        </p:nvGrpSpPr>
        <p:grpSpPr>
          <a:xfrm>
            <a:off x="10565784" y="5144098"/>
            <a:ext cx="5811212" cy="6264325"/>
            <a:chOff x="0" y="100258"/>
            <a:chExt cx="5811210" cy="6264323"/>
          </a:xfrm>
        </p:grpSpPr>
        <p:sp>
          <p:nvSpPr>
            <p:cNvPr id="451" name="Rectangle"/>
            <p:cNvSpPr/>
            <p:nvPr/>
          </p:nvSpPr>
          <p:spPr>
            <a:xfrm>
              <a:off x="0" y="100258"/>
              <a:ext cx="5811211" cy="102967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2" name="Line"/>
            <p:cNvSpPr/>
            <p:nvPr/>
          </p:nvSpPr>
          <p:spPr>
            <a:xfrm>
              <a:off x="248602" y="650180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3" name="Year"/>
            <p:cNvSpPr txBox="1"/>
            <p:nvPr/>
          </p:nvSpPr>
          <p:spPr>
            <a:xfrm>
              <a:off x="337896" y="5098905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Year</a:t>
              </a:r>
            </a:p>
          </p:txBody>
        </p:sp>
      </p:grpSp>
      <p:grpSp>
        <p:nvGrpSpPr>
          <p:cNvPr id="460" name="Group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55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6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7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8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59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Count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" grpId="1" animBg="1" advAuto="0"/>
      <p:bldP spid="460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463" name="On a sheet of paper, draw how the cases data set would look if it had the same values grouped into three columns: country, year, n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6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65" name="Table"/>
          <p:cNvGraphicFramePr/>
          <p:nvPr/>
        </p:nvGraphicFramePr>
        <p:xfrm>
          <a:off x="8634276" y="6704465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69" name="Table"/>
          <p:cNvGraphicFramePr/>
          <p:nvPr/>
        </p:nvGraphicFramePr>
        <p:xfrm>
          <a:off x="1943168" y="2230404"/>
          <a:ext cx="7759701" cy="4039593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75" name="Rectangle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7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1" name="Rectangle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8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87" name="Rectangle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&quot;Data are not just numbers,…"/>
          <p:cNvSpPr txBox="1"/>
          <p:nvPr/>
        </p:nvSpPr>
        <p:spPr>
          <a:xfrm>
            <a:off x="2833687" y="3949699"/>
            <a:ext cx="1871662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1" name="Table"/>
          <p:cNvGraphicFramePr/>
          <p:nvPr/>
        </p:nvGraphicFramePr>
        <p:xfrm>
          <a:off x="1943168" y="2230404"/>
          <a:ext cx="7759701" cy="4039593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2" name="Table"/>
          <p:cNvGraphicFramePr/>
          <p:nvPr/>
        </p:nvGraphicFramePr>
        <p:xfrm>
          <a:off x="15412356" y="2230404"/>
          <a:ext cx="6126527" cy="9695547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3" name="Rectangle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49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99" name="Rectangle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3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04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05" name="Rectangle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1" name="Rectangle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1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17" name="Rectangle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23" name="Rectangle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2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2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33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4" name="Rectangle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5" name="Line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6" name="Line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7" name="Line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3" name="gather()"/>
          <p:cNvSpPr/>
          <p:nvPr/>
        </p:nvSpPr>
        <p:spPr>
          <a:xfrm>
            <a:off x="10377569" y="3074443"/>
            <a:ext cx="4347388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47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48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9" name="Rounded Rectangle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0" name="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551" name="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 Shot 2017-07-20 at 1.26.06 PM.png" descr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14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sp>
        <p:nvSpPr>
          <p:cNvPr id="215" name="Rectangle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6" name="table1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17" name="Rectangle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990987" y="4782783"/>
            <a:ext cx="4077843" cy="5966680"/>
            <a:chOff x="119623" y="0"/>
            <a:chExt cx="4077842" cy="5966678"/>
          </a:xfrm>
        </p:grpSpPr>
        <p:sp>
          <p:nvSpPr>
            <p:cNvPr id="220" name="Rectangle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3" name="Rectangle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14133195" y="4782783"/>
            <a:ext cx="6729425" cy="5966680"/>
            <a:chOff x="858838" y="0"/>
            <a:chExt cx="6729424" cy="5966678"/>
          </a:xfrm>
        </p:grpSpPr>
        <p:sp>
          <p:nvSpPr>
            <p:cNvPr id="226" name="Rectangle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animBg="1" advAuto="0"/>
      <p:bldP spid="222" grpId="2" animBg="1" advAuto="0"/>
      <p:bldP spid="225" grpId="3" animBg="1" advAuto="0"/>
      <p:bldP spid="228" grpId="4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55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57" name="key (former column names)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key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(former column names)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61" name="Table"/>
          <p:cNvGraphicFramePr/>
          <p:nvPr/>
        </p:nvGraphicFramePr>
        <p:xfrm>
          <a:off x="1943168" y="2230404"/>
          <a:ext cx="7747000" cy="4026892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62" name="Table"/>
          <p:cNvGraphicFramePr/>
          <p:nvPr/>
        </p:nvGraphicFramePr>
        <p:xfrm>
          <a:off x="15412356" y="2230404"/>
          <a:ext cx="6113826" cy="9682840"/>
        </p:xfrm>
        <a:graphic>
          <a:graphicData uri="http://schemas.openxmlformats.org/drawingml/2006/table">
            <a:tbl>
              <a:tblPr firstRow="1" firstCol="1">
                <a:tableStyleId>{33BA23B1-9221-436E-865A-0063620EA4FD}</a:tableStyleId>
              </a:tblPr>
              <a:tblGrid>
                <a:gridCol w="2037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9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3" name="key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A6AAA9"/>
                </a:solidFill>
              </a:rPr>
              <a:t>key</a:t>
            </a:r>
          </a:p>
        </p:txBody>
      </p:sp>
      <p:sp>
        <p:nvSpPr>
          <p:cNvPr id="564" name="value (former cells)"/>
          <p:cNvSpPr txBox="1"/>
          <p:nvPr/>
        </p:nvSpPr>
        <p:spPr>
          <a:xfrm>
            <a:off x="19595293" y="1017308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(former cells)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568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9" name="cases %&gt;% gather(key = &quot;year&quot;, value = &quot;n&quot;, 2:4)"/>
          <p:cNvSpPr txBox="1"/>
          <p:nvPr/>
        </p:nvSpPr>
        <p:spPr>
          <a:xfrm>
            <a:off x="2690177" y="3081075"/>
            <a:ext cx="191013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cases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gather(key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2:4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0" name="name of the new key column…"/>
          <p:cNvSpPr/>
          <p:nvPr/>
        </p:nvSpPr>
        <p:spPr>
          <a:xfrm>
            <a:off x="6633424" y="3957299"/>
            <a:ext cx="5058666" cy="5208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8" y="0"/>
                </a:moveTo>
                <a:lnTo>
                  <a:pt x="19197" y="4236"/>
                </a:lnTo>
                <a:lnTo>
                  <a:pt x="2228" y="4236"/>
                </a:lnTo>
                <a:cubicBezTo>
                  <a:pt x="997" y="4236"/>
                  <a:pt x="0" y="5052"/>
                  <a:pt x="0" y="6059"/>
                </a:cubicBezTo>
                <a:lnTo>
                  <a:pt x="0" y="19776"/>
                </a:lnTo>
                <a:cubicBezTo>
                  <a:pt x="0" y="2078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83"/>
                  <a:pt x="21600" y="19776"/>
                </a:cubicBezTo>
                <a:lnTo>
                  <a:pt x="21600" y="6059"/>
                </a:lnTo>
                <a:cubicBezTo>
                  <a:pt x="21600" y="5388"/>
                  <a:pt x="21153" y="4809"/>
                  <a:pt x="20493" y="4492"/>
                </a:cubicBezTo>
                <a:lnTo>
                  <a:pt x="2105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key column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1" name="data frame to reshape"/>
          <p:cNvSpPr/>
          <p:nvPr/>
        </p:nvSpPr>
        <p:spPr>
          <a:xfrm>
            <a:off x="2249778" y="4047390"/>
            <a:ext cx="4133093" cy="509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85" y="0"/>
                </a:moveTo>
                <a:lnTo>
                  <a:pt x="2731" y="4152"/>
                </a:lnTo>
                <a:lnTo>
                  <a:pt x="2228" y="4152"/>
                </a:lnTo>
                <a:cubicBezTo>
                  <a:pt x="997" y="4152"/>
                  <a:pt x="0" y="4972"/>
                  <a:pt x="0" y="5984"/>
                </a:cubicBezTo>
                <a:lnTo>
                  <a:pt x="0" y="19767"/>
                </a:lnTo>
                <a:cubicBezTo>
                  <a:pt x="0" y="20779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79"/>
                  <a:pt x="21600" y="19767"/>
                </a:cubicBezTo>
                <a:lnTo>
                  <a:pt x="21600" y="5984"/>
                </a:lnTo>
                <a:cubicBezTo>
                  <a:pt x="21600" y="4972"/>
                  <a:pt x="20603" y="4152"/>
                  <a:pt x="19372" y="4152"/>
                </a:cubicBezTo>
                <a:lnTo>
                  <a:pt x="4040" y="4152"/>
                </a:lnTo>
                <a:lnTo>
                  <a:pt x="33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data frame to reshape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</p:txBody>
      </p:sp>
      <p:sp>
        <p:nvSpPr>
          <p:cNvPr id="572" name="name of the new value column…"/>
          <p:cNvSpPr/>
          <p:nvPr/>
        </p:nvSpPr>
        <p:spPr>
          <a:xfrm>
            <a:off x="11942644" y="3932692"/>
            <a:ext cx="5440239" cy="5208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7601" y="4534"/>
                </a:lnTo>
                <a:cubicBezTo>
                  <a:pt x="17426" y="4487"/>
                  <a:pt x="17245" y="4455"/>
                  <a:pt x="17053" y="4455"/>
                </a:cubicBezTo>
                <a:lnTo>
                  <a:pt x="1961" y="4455"/>
                </a:lnTo>
                <a:cubicBezTo>
                  <a:pt x="878" y="4455"/>
                  <a:pt x="0" y="5261"/>
                  <a:pt x="0" y="6256"/>
                </a:cubicBezTo>
                <a:lnTo>
                  <a:pt x="0" y="19799"/>
                </a:lnTo>
                <a:cubicBezTo>
                  <a:pt x="0" y="20794"/>
                  <a:pt x="878" y="21600"/>
                  <a:pt x="1961" y="21600"/>
                </a:cubicBezTo>
                <a:lnTo>
                  <a:pt x="17053" y="21600"/>
                </a:lnTo>
                <a:cubicBezTo>
                  <a:pt x="18136" y="21600"/>
                  <a:pt x="19014" y="20794"/>
                  <a:pt x="19014" y="19799"/>
                </a:cubicBezTo>
                <a:lnTo>
                  <a:pt x="19014" y="6256"/>
                </a:lnTo>
                <a:cubicBezTo>
                  <a:pt x="19014" y="5828"/>
                  <a:pt x="18846" y="5440"/>
                  <a:pt x="18575" y="513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name of the new value column</a:t>
            </a:r>
          </a:p>
          <a:p>
            <a:pPr algn="l"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(a character string)</a:t>
            </a:r>
          </a:p>
        </p:txBody>
      </p:sp>
      <p:sp>
        <p:nvSpPr>
          <p:cNvPr id="573" name="numeric indexes of columns to collapse…"/>
          <p:cNvSpPr/>
          <p:nvPr/>
        </p:nvSpPr>
        <p:spPr>
          <a:xfrm>
            <a:off x="16988436" y="4142919"/>
            <a:ext cx="4191001" cy="5026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39" y="0"/>
                </a:moveTo>
                <a:lnTo>
                  <a:pt x="10383" y="3916"/>
                </a:lnTo>
                <a:lnTo>
                  <a:pt x="2228" y="3916"/>
                </a:lnTo>
                <a:cubicBezTo>
                  <a:pt x="997" y="3916"/>
                  <a:pt x="0" y="4748"/>
                  <a:pt x="0" y="5774"/>
                </a:cubicBezTo>
                <a:lnTo>
                  <a:pt x="0" y="19743"/>
                </a:lnTo>
                <a:cubicBezTo>
                  <a:pt x="0" y="20768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68"/>
                  <a:pt x="21600" y="19743"/>
                </a:cubicBezTo>
                <a:lnTo>
                  <a:pt x="21600" y="5774"/>
                </a:lnTo>
                <a:cubicBezTo>
                  <a:pt x="21600" y="4748"/>
                  <a:pt x="20603" y="3916"/>
                  <a:pt x="19372" y="3916"/>
                </a:cubicBezTo>
                <a:lnTo>
                  <a:pt x="11694" y="3916"/>
                </a:lnTo>
                <a:lnTo>
                  <a:pt x="11039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numeric indexes of columns to collapse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(or names) 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57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2:4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79" name="numeric indexes"/>
          <p:cNvSpPr/>
          <p:nvPr/>
        </p:nvSpPr>
        <p:spPr>
          <a:xfrm>
            <a:off x="10862341" y="3990776"/>
            <a:ext cx="3385742" cy="3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numeric indexes</a:t>
            </a:r>
          </a:p>
        </p:txBody>
      </p:sp>
      <p:pic>
        <p:nvPicPr>
          <p:cNvPr id="580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2"/>
          <p:cNvSpPr txBox="1"/>
          <p:nvPr/>
        </p:nvSpPr>
        <p:spPr>
          <a:xfrm>
            <a:off x="11288447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</a:t>
            </a:r>
          </a:p>
        </p:txBody>
      </p:sp>
      <p:sp>
        <p:nvSpPr>
          <p:cNvPr id="582" name="3"/>
          <p:cNvSpPr txBox="1"/>
          <p:nvPr/>
        </p:nvSpPr>
        <p:spPr>
          <a:xfrm>
            <a:off x="15531211" y="7683038"/>
            <a:ext cx="544501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3</a:t>
            </a:r>
          </a:p>
        </p:txBody>
      </p:sp>
      <p:sp>
        <p:nvSpPr>
          <p:cNvPr id="583" name="4"/>
          <p:cNvSpPr txBox="1"/>
          <p:nvPr/>
        </p:nvSpPr>
        <p:spPr>
          <a:xfrm>
            <a:off x="19773976" y="7683038"/>
            <a:ext cx="54450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4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8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58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ases %&gt;% gather(&quot;year&quot;,&quot;n&quot;, &quot;2011&quot;, &quot;2012&quot;, &quot;2013&quot;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"2012"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"2013"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8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2011"/>
          <p:cNvSpPr txBox="1"/>
          <p:nvPr/>
        </p:nvSpPr>
        <p:spPr>
          <a:xfrm>
            <a:off x="10654260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2011</a:t>
            </a:r>
          </a:p>
        </p:txBody>
      </p:sp>
      <p:sp>
        <p:nvSpPr>
          <p:cNvPr id="591" name="2012"/>
          <p:cNvSpPr txBox="1"/>
          <p:nvPr/>
        </p:nvSpPr>
        <p:spPr>
          <a:xfrm>
            <a:off x="14909724" y="7683038"/>
            <a:ext cx="1711275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2012</a:t>
            </a:r>
          </a:p>
        </p:txBody>
      </p:sp>
      <p:sp>
        <p:nvSpPr>
          <p:cNvPr id="592" name="2013"/>
          <p:cNvSpPr txBox="1"/>
          <p:nvPr/>
        </p:nvSpPr>
        <p:spPr>
          <a:xfrm>
            <a:off x="19190588" y="7683038"/>
            <a:ext cx="17112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2013</a:t>
            </a:r>
          </a:p>
        </p:txBody>
      </p:sp>
      <p:sp>
        <p:nvSpPr>
          <p:cNvPr id="593" name="names"/>
          <p:cNvSpPr/>
          <p:nvPr/>
        </p:nvSpPr>
        <p:spPr>
          <a:xfrm>
            <a:off x="14303192" y="4052093"/>
            <a:ext cx="3385741" cy="320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81" y="0"/>
                </a:moveTo>
                <a:lnTo>
                  <a:pt x="16627" y="4790"/>
                </a:lnTo>
                <a:lnTo>
                  <a:pt x="2228" y="4790"/>
                </a:lnTo>
                <a:cubicBezTo>
                  <a:pt x="998" y="4790"/>
                  <a:pt x="0" y="5845"/>
                  <a:pt x="0" y="7146"/>
                </a:cubicBezTo>
                <a:lnTo>
                  <a:pt x="0" y="19245"/>
                </a:lnTo>
                <a:cubicBezTo>
                  <a:pt x="0" y="20545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45"/>
                  <a:pt x="21600" y="19245"/>
                </a:cubicBezTo>
                <a:lnTo>
                  <a:pt x="21600" y="7146"/>
                </a:lnTo>
                <a:cubicBezTo>
                  <a:pt x="21600" y="5845"/>
                  <a:pt x="20602" y="4790"/>
                  <a:pt x="19372" y="4790"/>
                </a:cubicBezTo>
                <a:lnTo>
                  <a:pt x="17934" y="4790"/>
                </a:lnTo>
                <a:lnTo>
                  <a:pt x="17281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59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ases %&gt;% gather(&quot;year&quot;,&quot;n&quot;, -Country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-Country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99" name="Screen Shot 2017-08-04 at 2.30.41 PM.png" descr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Not Country"/>
          <p:cNvSpPr txBox="1"/>
          <p:nvPr/>
        </p:nvSpPr>
        <p:spPr>
          <a:xfrm>
            <a:off x="9456916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1" name="Not Country"/>
          <p:cNvSpPr txBox="1"/>
          <p:nvPr/>
        </p:nvSpPr>
        <p:spPr>
          <a:xfrm>
            <a:off x="13712381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2" name="Not Country"/>
          <p:cNvSpPr txBox="1"/>
          <p:nvPr/>
        </p:nvSpPr>
        <p:spPr>
          <a:xfrm>
            <a:off x="17993245" y="7683038"/>
            <a:ext cx="4105962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Not Country</a:t>
            </a:r>
          </a:p>
        </p:txBody>
      </p:sp>
      <p:sp>
        <p:nvSpPr>
          <p:cNvPr id="603" name="Everything except…"/>
          <p:cNvSpPr/>
          <p:nvPr/>
        </p:nvSpPr>
        <p:spPr>
          <a:xfrm>
            <a:off x="10507952" y="3984625"/>
            <a:ext cx="3385742" cy="327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Everything except…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ather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gather()</a:t>
            </a:r>
          </a:p>
        </p:txBody>
      </p:sp>
      <p:sp>
        <p:nvSpPr>
          <p:cNvPr id="607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8" name="cases %&gt;% gather(&quot;year&quot;,&quot;n&quot;, 2:4)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2:4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09" name="Rectangle"/>
          <p:cNvSpPr/>
          <p:nvPr/>
        </p:nvSpPr>
        <p:spPr>
          <a:xfrm>
            <a:off x="2500331" y="4729512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0" name="cases %&gt;% gather(&quot;year&quot;,&quot;n&quot;, &quot;2011&quot;, &quot;2012&quot;, &quot;2013&quot;)"/>
          <p:cNvSpPr txBox="1"/>
          <p:nvPr/>
        </p:nvSpPr>
        <p:spPr>
          <a:xfrm>
            <a:off x="2690177" y="5099489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year","n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"2012"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"2013"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11" name="Rectangle"/>
          <p:cNvSpPr/>
          <p:nvPr/>
        </p:nvSpPr>
        <p:spPr>
          <a:xfrm>
            <a:off x="2500331" y="6747926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2" name="cases %&gt;% gather(&quot;year&quot;,&quot;n&quot;, starts_with(&quot;201&quot;))"/>
          <p:cNvSpPr txBox="1"/>
          <p:nvPr/>
        </p:nvSpPr>
        <p:spPr>
          <a:xfrm>
            <a:off x="2690177" y="7117903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gather("year","n",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starts_with("201")</a:t>
            </a: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13" name="Rectangle"/>
          <p:cNvSpPr/>
          <p:nvPr/>
        </p:nvSpPr>
        <p:spPr>
          <a:xfrm>
            <a:off x="2500331" y="8766340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4" name="cases %&gt;% gather(&quot;year&quot;,&quot;n&quot;, -Country)"/>
          <p:cNvSpPr txBox="1"/>
          <p:nvPr/>
        </p:nvSpPr>
        <p:spPr>
          <a:xfrm>
            <a:off x="2690177" y="9136317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cases %&gt;% gather("year","n",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-Country</a:t>
            </a:r>
            <a:r>
              <a: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617" name="Use gather() to reorganize table4a into three columns: country, year, and cases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gather()</a:t>
            </a:r>
            <a:r>
              <a:t> to reorganize </a:t>
            </a:r>
            <a:r>
              <a:rPr b="1"/>
              <a:t>table4a </a:t>
            </a:r>
            <a:r>
              <a:t>into three columns: </a:t>
            </a:r>
            <a:r>
              <a:rPr i="1"/>
              <a:t>country, year, </a:t>
            </a:r>
            <a:r>
              <a:t>and</a:t>
            </a:r>
            <a:r>
              <a:rPr i="1"/>
              <a:t> cases.</a:t>
            </a:r>
          </a:p>
        </p:txBody>
      </p:sp>
      <p:pic>
        <p:nvPicPr>
          <p:cNvPr id="61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619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5">
            <a:extLst/>
          </a:blip>
          <a:srcRect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Screen Shot 2017-07-20 at 2.24.39 PM.png" descr="Screen Shot 2017-07-20 at 2.24.39 PM.png"/>
          <p:cNvPicPr>
            <a:picLocks noChangeAspect="1"/>
          </p:cNvPicPr>
          <p:nvPr/>
        </p:nvPicPr>
        <p:blipFill>
          <a:blip r:embed="rId3">
            <a:extLst/>
          </a:blip>
          <a:srcRect r="791" b="3706"/>
          <a:stretch>
            <a:fillRect/>
          </a:stretch>
        </p:blipFill>
        <p:spPr>
          <a:xfrm>
            <a:off x="2477690" y="3190615"/>
            <a:ext cx="19428811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Arrow"/>
          <p:cNvSpPr/>
          <p:nvPr/>
        </p:nvSpPr>
        <p:spPr>
          <a:xfrm>
            <a:off x="5945622" y="4029640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25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gather(key = "year", value = "n", 2:3)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creen Shot 2017-07-20 at 2.25.52 PM.png" descr="Screen Shot 2017-07-20 at 2.25.52 PM.png"/>
          <p:cNvPicPr>
            <a:picLocks noChangeAspect="1"/>
          </p:cNvPicPr>
          <p:nvPr/>
        </p:nvPicPr>
        <p:blipFill>
          <a:blip r:embed="rId2">
            <a:extLst/>
          </a:blip>
          <a:srcRect r="1012" b="1383"/>
          <a:stretch>
            <a:fillRect/>
          </a:stretch>
        </p:blipFill>
        <p:spPr>
          <a:xfrm>
            <a:off x="2510948" y="3125156"/>
            <a:ext cx="19513163" cy="806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30" name="table4a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table4a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gather(key = "year", value = "n", 2:3,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convert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231" name="What are the variables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this data set?</a:t>
            </a:r>
          </a:p>
        </p:txBody>
      </p:sp>
      <p:pic>
        <p:nvPicPr>
          <p:cNvPr id="232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4" name="table2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3774015" y="4741329"/>
            <a:ext cx="3667035" cy="7969328"/>
            <a:chOff x="1459119" y="0"/>
            <a:chExt cx="3667033" cy="7969326"/>
          </a:xfrm>
        </p:grpSpPr>
        <p:sp>
          <p:nvSpPr>
            <p:cNvPr id="235" name="Rectangle"/>
            <p:cNvSpPr/>
            <p:nvPr/>
          </p:nvSpPr>
          <p:spPr>
            <a:xfrm>
              <a:off x="1459119" y="0"/>
              <a:ext cx="3667034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369075" y="4782783"/>
            <a:ext cx="2347239" cy="7969328"/>
            <a:chOff x="804703" y="0"/>
            <a:chExt cx="2347238" cy="7969326"/>
          </a:xfrm>
        </p:grpSpPr>
        <p:sp>
          <p:nvSpPr>
            <p:cNvPr id="238" name="Rectangle"/>
            <p:cNvSpPr/>
            <p:nvPr/>
          </p:nvSpPr>
          <p:spPr>
            <a:xfrm>
              <a:off x="804703" y="-1"/>
              <a:ext cx="2347240" cy="7969328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2671969" y="656102"/>
              <a:ext cx="1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13836719" y="6202546"/>
            <a:ext cx="3347575" cy="5870562"/>
            <a:chOff x="168275" y="0"/>
            <a:chExt cx="3347573" cy="5870560"/>
          </a:xfrm>
        </p:grpSpPr>
        <p:sp>
          <p:nvSpPr>
            <p:cNvPr id="241" name="Rectangle"/>
            <p:cNvSpPr/>
            <p:nvPr/>
          </p:nvSpPr>
          <p:spPr>
            <a:xfrm>
              <a:off x="168275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Rectangle"/>
            <p:cNvSpPr/>
            <p:nvPr/>
          </p:nvSpPr>
          <p:spPr>
            <a:xfrm>
              <a:off x="168275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Rectangle"/>
            <p:cNvSpPr/>
            <p:nvPr/>
          </p:nvSpPr>
          <p:spPr>
            <a:xfrm>
              <a:off x="168275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Rectangle"/>
            <p:cNvSpPr/>
            <p:nvPr/>
          </p:nvSpPr>
          <p:spPr>
            <a:xfrm>
              <a:off x="168275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Rectangle"/>
            <p:cNvSpPr/>
            <p:nvPr/>
          </p:nvSpPr>
          <p:spPr>
            <a:xfrm>
              <a:off x="168275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2" name="Group"/>
            <p:cNvGrpSpPr/>
            <p:nvPr/>
          </p:nvGrpSpPr>
          <p:grpSpPr>
            <a:xfrm>
              <a:off x="0" y="1267544"/>
              <a:ext cx="3347574" cy="5895961"/>
              <a:chOff x="168275" y="0"/>
              <a:chExt cx="3347573" cy="5895960"/>
            </a:xfrm>
          </p:grpSpPr>
          <p:sp>
            <p:nvSpPr>
              <p:cNvPr id="247" name="Rectangle"/>
              <p:cNvSpPr/>
              <p:nvPr/>
            </p:nvSpPr>
            <p:spPr>
              <a:xfrm>
                <a:off x="168275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8" name="Rectangle"/>
              <p:cNvSpPr/>
              <p:nvPr/>
            </p:nvSpPr>
            <p:spPr>
              <a:xfrm>
                <a:off x="168275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Rectangle"/>
              <p:cNvSpPr/>
              <p:nvPr/>
            </p:nvSpPr>
            <p:spPr>
              <a:xfrm>
                <a:off x="168275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0" name="Rectangle"/>
              <p:cNvSpPr/>
              <p:nvPr/>
            </p:nvSpPr>
            <p:spPr>
              <a:xfrm>
                <a:off x="168275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1" name="Rectangle"/>
              <p:cNvSpPr/>
              <p:nvPr/>
            </p:nvSpPr>
            <p:spPr>
              <a:xfrm>
                <a:off x="168275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53" name="Line"/>
            <p:cNvSpPr/>
            <p:nvPr/>
          </p:nvSpPr>
          <p:spPr>
            <a:xfrm rot="25005" flipH="1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55" name="Line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  <p:bldP spid="240" grpId="2" animBg="1" advAuto="0"/>
      <p:bldP spid="246" grpId="4" animBg="1" advAuto="0"/>
      <p:bldP spid="254" grpId="5" animBg="1" advAuto="0"/>
      <p:bldP spid="255" grpId="3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pread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spread()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Screen Shot 2017-07-21 at 3.35.21 PM.png" descr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35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37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638" name="Shape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Rectangle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40" name="Screen Shot 2017-07-19 at 10.16.45 AM.png" descr="Screen Shot 2017-07-19 at 10.16.45 AM.png"/>
          <p:cNvPicPr>
            <a:picLocks noChangeAspect="1"/>
          </p:cNvPicPr>
          <p:nvPr/>
        </p:nvPicPr>
        <p:blipFill>
          <a:blip r:embed="rId5">
            <a:extLst/>
          </a:blip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3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4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647" name="What are the variables in pollution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are the variables in pollution?</a:t>
            </a:r>
          </a:p>
        </p:txBody>
      </p:sp>
      <p:graphicFrame>
        <p:nvGraphicFramePr>
          <p:cNvPr id="648" name="Table"/>
          <p:cNvGraphicFramePr/>
          <p:nvPr/>
        </p:nvGraphicFramePr>
        <p:xfrm>
          <a:off x="8754962" y="4736044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sz="3600" b="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sz="2700" baseline="31999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51" name="Group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64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652" name="City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City</a:t>
            </a:r>
          </a:p>
        </p:txBody>
      </p:sp>
      <p:grpSp>
        <p:nvGrpSpPr>
          <p:cNvPr id="659" name="Group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57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653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4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5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56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58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large particulate</a:t>
              </a:r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8198348" y="5072411"/>
            <a:ext cx="7987304" cy="8399465"/>
            <a:chOff x="0" y="-26"/>
            <a:chExt cx="7987303" cy="8399463"/>
          </a:xfrm>
        </p:grpSpPr>
        <p:sp>
          <p:nvSpPr>
            <p:cNvPr id="660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Amount of small particulate</a:t>
              </a:r>
            </a:p>
          </p:txBody>
        </p:sp>
        <p:grpSp>
          <p:nvGrpSpPr>
            <p:cNvPr id="666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2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3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664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5" name="arrow2.023.png" descr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" animBg="1" advAuto="0"/>
      <p:bldP spid="667" grpId="2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9" name="Table"/>
          <p:cNvGraphicFramePr/>
          <p:nvPr/>
        </p:nvGraphicFramePr>
        <p:xfrm>
          <a:off x="8749037" y="6445536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city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1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0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1" name="On a sheet of paper, draw how this data set would look if it had the same values grouped into three columns: city, large, small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7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7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0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1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2" name="Rectangle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8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8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8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9" name="Rectangle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9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95" name="Rectangle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699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0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1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2" name="Rectangle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59" name="Screen Shot 2017-07-20 at 1.26.32 PM.png" descr="Screen Shot 2017-07-20 at 1.26.32 PM.png"/>
          <p:cNvPicPr>
            <a:picLocks noChangeAspect="1"/>
          </p:cNvPicPr>
          <p:nvPr/>
        </p:nvPicPr>
        <p:blipFill>
          <a:blip r:embed="rId4">
            <a:extLst/>
          </a:blip>
          <a:srcRect r="711" b="2292"/>
          <a:stretch>
            <a:fillRect/>
          </a:stretch>
        </p:blipFill>
        <p:spPr>
          <a:xfrm>
            <a:off x="1873346" y="3884966"/>
            <a:ext cx="20505568" cy="8242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1" name="table3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table3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0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0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8" name="Rectangle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14" name="Rectangle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1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1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23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24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5" name="Rectangle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7" name="Line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8" name="Line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4" name="spread()"/>
          <p:cNvSpPr/>
          <p:nvPr/>
        </p:nvSpPr>
        <p:spPr>
          <a:xfrm>
            <a:off x="9759841" y="2066571"/>
            <a:ext cx="4347388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spread()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99" fill="hold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1" animBg="1" advAuto="0"/>
      <p:bldP spid="734" grpId="2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38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9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0" name="Rounded Rectangle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1" name="1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742" name="2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19937">
              <a:spcBef>
                <a:spcPts val="2100"/>
              </a:spcBef>
              <a:defRPr sz="5162" b="1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46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47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48" name="key (new column names)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key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(new column names)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752" name="Table"/>
          <p:cNvGraphicFramePr/>
          <p:nvPr/>
        </p:nvGraphicFramePr>
        <p:xfrm>
          <a:off x="1962551" y="1813902"/>
          <a:ext cx="6885924" cy="596562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3" name="Table"/>
          <p:cNvGraphicFramePr/>
          <p:nvPr/>
        </p:nvGraphicFramePr>
        <p:xfrm>
          <a:off x="14626978" y="1954790"/>
          <a:ext cx="6885924" cy="3505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600" b="1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4" name="key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 defTabSz="490727">
              <a:spcBef>
                <a:spcPts val="2000"/>
              </a:spcBef>
              <a:defRPr sz="4871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key</a:t>
            </a:r>
          </a:p>
        </p:txBody>
      </p:sp>
      <p:sp>
        <p:nvSpPr>
          <p:cNvPr id="755" name="value (new cells)"/>
          <p:cNvSpPr txBox="1"/>
          <p:nvPr/>
        </p:nvSpPr>
        <p:spPr>
          <a:xfrm>
            <a:off x="6947517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 defTabSz="490727">
              <a:spcBef>
                <a:spcPts val="2000"/>
              </a:spcBef>
              <a:defRPr sz="4871">
                <a:solidFill>
                  <a:schemeClr val="accent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 </a:t>
            </a:r>
            <a:r>
              <a:rPr sz="3443">
                <a:latin typeface="Source Sans Pro"/>
                <a:ea typeface="Source Sans Pro"/>
                <a:cs typeface="Source Sans Pro"/>
                <a:sym typeface="Source Sans Pro"/>
              </a:rPr>
              <a:t>(new cells)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pread()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spread()</a:t>
            </a:r>
          </a:p>
        </p:txBody>
      </p:sp>
      <p:sp>
        <p:nvSpPr>
          <p:cNvPr id="759" name="Rectangle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0" name="pollution %&gt;% spread(key = size, value = amount)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spread(key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amount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61" name="column to use for keys (becomes new…"/>
          <p:cNvSpPr/>
          <p:nvPr/>
        </p:nvSpPr>
        <p:spPr>
          <a:xfrm>
            <a:off x="8015037" y="4025958"/>
            <a:ext cx="6848476" cy="51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59" y="0"/>
                </a:moveTo>
                <a:lnTo>
                  <a:pt x="15658" y="4360"/>
                </a:lnTo>
                <a:lnTo>
                  <a:pt x="1363" y="4360"/>
                </a:lnTo>
                <a:cubicBezTo>
                  <a:pt x="610" y="4360"/>
                  <a:pt x="0" y="5171"/>
                  <a:pt x="0" y="6171"/>
                </a:cubicBezTo>
                <a:lnTo>
                  <a:pt x="0" y="19789"/>
                </a:lnTo>
                <a:cubicBezTo>
                  <a:pt x="0" y="20789"/>
                  <a:pt x="610" y="21600"/>
                  <a:pt x="1363" y="21600"/>
                </a:cubicBezTo>
                <a:lnTo>
                  <a:pt x="20238" y="21600"/>
                </a:lnTo>
                <a:cubicBezTo>
                  <a:pt x="20991" y="21600"/>
                  <a:pt x="21600" y="20789"/>
                  <a:pt x="21600" y="19789"/>
                </a:cubicBezTo>
                <a:lnTo>
                  <a:pt x="21600" y="6171"/>
                </a:lnTo>
                <a:cubicBezTo>
                  <a:pt x="21600" y="5171"/>
                  <a:pt x="20991" y="4360"/>
                  <a:pt x="20238" y="4360"/>
                </a:cubicBezTo>
                <a:lnTo>
                  <a:pt x="16459" y="4360"/>
                </a:lnTo>
                <a:lnTo>
                  <a:pt x="1605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keys </a:t>
            </a:r>
            <a:r>
              <a:rPr b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names)</a:t>
            </a:r>
          </a:p>
        </p:txBody>
      </p:sp>
      <p:sp>
        <p:nvSpPr>
          <p:cNvPr id="762" name="data frame to reshape"/>
          <p:cNvSpPr/>
          <p:nvPr/>
        </p:nvSpPr>
        <p:spPr>
          <a:xfrm>
            <a:off x="2493981" y="4023974"/>
            <a:ext cx="5149851" cy="521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90" y="0"/>
                </a:moveTo>
                <a:lnTo>
                  <a:pt x="7457" y="4544"/>
                </a:lnTo>
                <a:lnTo>
                  <a:pt x="1813" y="4544"/>
                </a:lnTo>
                <a:cubicBezTo>
                  <a:pt x="812" y="4544"/>
                  <a:pt x="0" y="5346"/>
                  <a:pt x="0" y="6335"/>
                </a:cubicBezTo>
                <a:lnTo>
                  <a:pt x="0" y="19808"/>
                </a:lnTo>
                <a:cubicBezTo>
                  <a:pt x="0" y="20798"/>
                  <a:pt x="812" y="21600"/>
                  <a:pt x="1813" y="21600"/>
                </a:cubicBezTo>
                <a:lnTo>
                  <a:pt x="19787" y="21600"/>
                </a:lnTo>
                <a:cubicBezTo>
                  <a:pt x="20788" y="21600"/>
                  <a:pt x="21600" y="20798"/>
                  <a:pt x="21600" y="19808"/>
                </a:cubicBezTo>
                <a:lnTo>
                  <a:pt x="21600" y="6335"/>
                </a:lnTo>
                <a:cubicBezTo>
                  <a:pt x="21600" y="5346"/>
                  <a:pt x="20788" y="4544"/>
                  <a:pt x="19787" y="4544"/>
                </a:cubicBezTo>
                <a:lnTo>
                  <a:pt x="8521" y="4544"/>
                </a:lnTo>
                <a:lnTo>
                  <a:pt x="79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 to reshape</a:t>
            </a:r>
          </a:p>
        </p:txBody>
      </p:sp>
      <p:sp>
        <p:nvSpPr>
          <p:cNvPr id="763" name="column to use for values…"/>
          <p:cNvSpPr/>
          <p:nvPr/>
        </p:nvSpPr>
        <p:spPr>
          <a:xfrm>
            <a:off x="15216494" y="3980318"/>
            <a:ext cx="6673454" cy="525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0" y="0"/>
                </a:moveTo>
                <a:lnTo>
                  <a:pt x="10310" y="4685"/>
                </a:lnTo>
                <a:lnTo>
                  <a:pt x="1399" y="4685"/>
                </a:lnTo>
                <a:cubicBezTo>
                  <a:pt x="626" y="4685"/>
                  <a:pt x="0" y="5481"/>
                  <a:pt x="0" y="6462"/>
                </a:cubicBezTo>
                <a:lnTo>
                  <a:pt x="0" y="19823"/>
                </a:lnTo>
                <a:cubicBezTo>
                  <a:pt x="0" y="20805"/>
                  <a:pt x="626" y="21600"/>
                  <a:pt x="1399" y="21600"/>
                </a:cubicBezTo>
                <a:lnTo>
                  <a:pt x="20201" y="21600"/>
                </a:lnTo>
                <a:cubicBezTo>
                  <a:pt x="20974" y="21600"/>
                  <a:pt x="21600" y="20805"/>
                  <a:pt x="21600" y="19823"/>
                </a:cubicBezTo>
                <a:lnTo>
                  <a:pt x="21600" y="6462"/>
                </a:lnTo>
                <a:cubicBezTo>
                  <a:pt x="21600" y="5481"/>
                  <a:pt x="20974" y="4685"/>
                  <a:pt x="20201" y="4685"/>
                </a:cubicBezTo>
                <a:lnTo>
                  <a:pt x="11131" y="4685"/>
                </a:lnTo>
                <a:lnTo>
                  <a:pt x="1072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column to use for values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(becomes new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/>
              <a:t>column cells)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7" name="Rectangle"/>
          <p:cNvSpPr/>
          <p:nvPr/>
        </p:nvSpPr>
        <p:spPr>
          <a:xfrm>
            <a:off x="745309" y="855898"/>
            <a:ext cx="21102913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8" name="pollution %&gt;% spread(size, amount)"/>
          <p:cNvSpPr txBox="1"/>
          <p:nvPr/>
        </p:nvSpPr>
        <p:spPr>
          <a:xfrm>
            <a:off x="950456" y="997275"/>
            <a:ext cx="17548995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pollution %&gt;% spread(size, amount)</a:t>
            </a:r>
          </a:p>
        </p:txBody>
      </p:sp>
      <p:sp>
        <p:nvSpPr>
          <p:cNvPr id="769" name="city  size amount…"/>
          <p:cNvSpPr txBox="1"/>
          <p:nvPr/>
        </p:nvSpPr>
        <p:spPr>
          <a:xfrm>
            <a:off x="738959" y="30319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 size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London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London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Beijing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Beijing small     56</a:t>
            </a:r>
          </a:p>
        </p:txBody>
      </p:sp>
      <p:sp>
        <p:nvSpPr>
          <p:cNvPr id="770" name="city large small…"/>
          <p:cNvSpPr txBox="1"/>
          <p:nvPr/>
        </p:nvSpPr>
        <p:spPr>
          <a:xfrm>
            <a:off x="13329708" y="2984510"/>
            <a:ext cx="8448290" cy="4232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city large small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Beijing   121    56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London    22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New York    23    14</a:t>
            </a:r>
          </a:p>
        </p:txBody>
      </p:sp>
      <p:sp>
        <p:nvSpPr>
          <p:cNvPr id="771" name="Arrow"/>
          <p:cNvSpPr/>
          <p:nvPr/>
        </p:nvSpPr>
        <p:spPr>
          <a:xfrm>
            <a:off x="10364475" y="4477039"/>
            <a:ext cx="1864581" cy="1247305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0" grpId="2" animBg="1" advAuto="0"/>
      <p:bldP spid="771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7-20 at 1.26.53 PM.png" descr="Screen Shot 2017-07-20 at 1.26.53 PM.png"/>
          <p:cNvPicPr>
            <a:picLocks noChangeAspect="1"/>
          </p:cNvPicPr>
          <p:nvPr/>
        </p:nvPicPr>
        <p:blipFill>
          <a:blip r:embed="rId2">
            <a:extLst/>
          </a:blip>
          <a:srcRect r="2188"/>
          <a:stretch>
            <a:fillRect/>
          </a:stretch>
        </p:blipFill>
        <p:spPr>
          <a:xfrm>
            <a:off x="2390026" y="7937094"/>
            <a:ext cx="19046152" cy="567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 Shot 2017-07-20 at 1.26.42 PM.png" descr="Screen Shot 2017-07-20 at 1.26.42 PM.png"/>
          <p:cNvPicPr>
            <a:picLocks noChangeAspect="1"/>
          </p:cNvPicPr>
          <p:nvPr/>
        </p:nvPicPr>
        <p:blipFill>
          <a:blip r:embed="rId3">
            <a:extLst/>
          </a:blip>
          <a:srcRect t="11413" r="1913" b="7791"/>
          <a:stretch>
            <a:fillRect/>
          </a:stretch>
        </p:blipFill>
        <p:spPr>
          <a:xfrm>
            <a:off x="2390026" y="3994538"/>
            <a:ext cx="19099773" cy="458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df-tidyr.pdf" descr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CC BY-SA RStudio</a:t>
            </a:r>
          </a:p>
        </p:txBody>
      </p:sp>
      <p:sp>
        <p:nvSpPr>
          <p:cNvPr id="267" name="Rectangle"/>
          <p:cNvSpPr/>
          <p:nvPr/>
        </p:nvSpPr>
        <p:spPr>
          <a:xfrm>
            <a:off x="2500331" y="1207107"/>
            <a:ext cx="19383339" cy="25241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8" name="table4a…"/>
          <p:cNvSpPr txBox="1"/>
          <p:nvPr/>
        </p:nvSpPr>
        <p:spPr>
          <a:xfrm>
            <a:off x="2690177" y="1577085"/>
            <a:ext cx="19003646" cy="187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table4b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74" name="Use spread() to reorganize table2 into four columns: country, year, cases, and population."/>
          <p:cNvSpPr txBox="1">
            <a:spLocks noGrp="1"/>
          </p:cNvSpPr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</a:t>
            </a:r>
            <a:r>
              <a:rPr b="1"/>
              <a:t>spread()</a:t>
            </a:r>
            <a:r>
              <a:t> to reorganize </a:t>
            </a:r>
            <a:r>
              <a:rPr b="1"/>
              <a:t>table2 </a:t>
            </a:r>
            <a:r>
              <a:t>into four columns: </a:t>
            </a:r>
            <a:r>
              <a:rPr i="1"/>
              <a:t>country, year, cases, </a:t>
            </a:r>
            <a:r>
              <a:t>and</a:t>
            </a:r>
            <a:r>
              <a:rPr i="1"/>
              <a:t> population.</a:t>
            </a:r>
          </a:p>
        </p:txBody>
      </p:sp>
      <p:pic>
        <p:nvPicPr>
          <p:cNvPr id="77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76" name="Screen Shot 2017-07-20 at 1.26.17 PM.png" descr="Screen Shot 2017-07-20 at 1.26.17 PM.png"/>
          <p:cNvPicPr>
            <a:picLocks noChangeAspect="1"/>
          </p:cNvPicPr>
          <p:nvPr/>
        </p:nvPicPr>
        <p:blipFill>
          <a:blip r:embed="rId5">
            <a:extLst/>
          </a:blip>
          <a:srcRect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Rectangle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table2 %&gt;%…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table2 %&gt;%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spread(key = type, value = count)</a:t>
            </a:r>
          </a:p>
        </p:txBody>
      </p:sp>
      <p:pic>
        <p:nvPicPr>
          <p:cNvPr id="781" name="Screen Shot 2017-07-20 at 2.42.05 PM.png" descr="Screen Shot 2017-07-20 at 2.42.05 PM.png"/>
          <p:cNvPicPr>
            <a:picLocks noChangeAspect="1"/>
          </p:cNvPicPr>
          <p:nvPr/>
        </p:nvPicPr>
        <p:blipFill>
          <a:blip r:embed="rId3">
            <a:extLst/>
          </a:blip>
          <a:srcRect r="688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who…"/>
          <p:cNvSpPr txBox="1">
            <a:spLocks noGrp="1"/>
          </p:cNvSpPr>
          <p:nvPr>
            <p:ph type="title"/>
          </p:nvPr>
        </p:nvSpPr>
        <p:spPr>
          <a:xfrm>
            <a:off x="831199" y="3105332"/>
            <a:ext cx="22721602" cy="750533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who</a:t>
            </a:r>
          </a:p>
          <a:p>
            <a:pPr>
              <a:defRPr sz="20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(Untidy Data)</a:t>
            </a:r>
          </a:p>
        </p:txBody>
      </p:sp>
      <p:pic>
        <p:nvPicPr>
          <p:cNvPr id="78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who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</a:t>
            </a:r>
          </a:p>
        </p:txBody>
      </p:sp>
      <p:sp>
        <p:nvSpPr>
          <p:cNvPr id="788" name="Tuberculosis (TB) cases broken down by year, country, age, gender, and diagnosis method from the 2014 World Health Organization Global Tuberculosis Report"/>
          <p:cNvSpPr txBox="1"/>
          <p:nvPr/>
        </p:nvSpPr>
        <p:spPr>
          <a:xfrm>
            <a:off x="2789326" y="2961684"/>
            <a:ext cx="19260275" cy="429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Tuberculosis (TB) cases broken down by year, country, age, gender, and diagnosis method from the </a:t>
            </a:r>
            <a:r>
              <a:rPr i="1"/>
              <a:t>2014 World Health Organization Global Tuberculosis Report</a:t>
            </a:r>
          </a:p>
        </p:txBody>
      </p:sp>
      <p:sp>
        <p:nvSpPr>
          <p:cNvPr id="789" name="Rectangle"/>
          <p:cNvSpPr/>
          <p:nvPr/>
        </p:nvSpPr>
        <p:spPr>
          <a:xfrm>
            <a:off x="5110795" y="7642694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View(who)"/>
          <p:cNvSpPr txBox="1"/>
          <p:nvPr/>
        </p:nvSpPr>
        <p:spPr>
          <a:xfrm>
            <a:off x="5475515" y="7974572"/>
            <a:ext cx="1327643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View(who)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What variables does this data set contain?"/>
          <p:cNvSpPr/>
          <p:nvPr/>
        </p:nvSpPr>
        <p:spPr>
          <a:xfrm>
            <a:off x="6022305" y="5272025"/>
            <a:ext cx="12339390" cy="317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57"/>
                </a:moveTo>
                <a:lnTo>
                  <a:pt x="0" y="2943"/>
                </a:lnTo>
                <a:cubicBezTo>
                  <a:pt x="0" y="1318"/>
                  <a:pt x="339" y="0"/>
                  <a:pt x="757" y="0"/>
                </a:cubicBezTo>
                <a:lnTo>
                  <a:pt x="20843" y="0"/>
                </a:lnTo>
                <a:cubicBezTo>
                  <a:pt x="21261" y="0"/>
                  <a:pt x="21600" y="1318"/>
                  <a:pt x="21600" y="2943"/>
                </a:cubicBezTo>
                <a:lnTo>
                  <a:pt x="21600" y="18657"/>
                </a:lnTo>
                <a:cubicBezTo>
                  <a:pt x="21600" y="20282"/>
                  <a:pt x="21261" y="21600"/>
                  <a:pt x="20843" y="21600"/>
                </a:cubicBezTo>
                <a:lnTo>
                  <a:pt x="757" y="21600"/>
                </a:lnTo>
                <a:cubicBezTo>
                  <a:pt x="339" y="21600"/>
                  <a:pt x="0" y="20282"/>
                  <a:pt x="0" y="18657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variables does this data set contain?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who variabl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variables</a:t>
            </a:r>
          </a:p>
        </p:txBody>
      </p:sp>
      <p:sp>
        <p:nvSpPr>
          <p:cNvPr id="797" name="country, iso2, iso3 - country identifiers…"/>
          <p:cNvSpPr txBox="1"/>
          <p:nvPr/>
        </p:nvSpPr>
        <p:spPr>
          <a:xfrm>
            <a:off x="1438572" y="6033077"/>
            <a:ext cx="21588851" cy="44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country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iso2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iso3</a:t>
            </a:r>
            <a:r>
              <a:t> - country identifiers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year</a:t>
            </a:r>
            <a:r>
              <a:t> - year</a:t>
            </a:r>
          </a:p>
          <a:p>
            <a:pPr algn="l">
              <a:defRPr sz="6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other columns names - encode </a:t>
            </a:r>
            <a:r>
              <a:rPr b="1">
                <a:solidFill>
                  <a:srgbClr val="78AAD6"/>
                </a:solidFill>
              </a:rPr>
              <a:t>type</a:t>
            </a:r>
            <a:r>
              <a:t> of TB case, </a:t>
            </a:r>
            <a:r>
              <a:rPr b="1">
                <a:solidFill>
                  <a:srgbClr val="78AAD6"/>
                </a:solidFill>
              </a:rPr>
              <a:t>sex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age</a:t>
            </a:r>
          </a:p>
        </p:txBody>
      </p:sp>
      <p:pic>
        <p:nvPicPr>
          <p:cNvPr id="798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599" t="5822" r="89" b="5822"/>
          <a:stretch>
            <a:fillRect/>
          </a:stretch>
        </p:blipFill>
        <p:spPr>
          <a:xfrm>
            <a:off x="1391342" y="3797573"/>
            <a:ext cx="21145481" cy="17210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who cod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who codes</a:t>
            </a:r>
          </a:p>
        </p:txBody>
      </p:sp>
      <p:pic>
        <p:nvPicPr>
          <p:cNvPr id="802" name="Screen Shot 2016-12-30 at 12.16.13 PM.png" descr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70617" t="5822" r="89" b="5822"/>
          <a:stretch>
            <a:fillRect/>
          </a:stretch>
        </p:blipFill>
        <p:spPr>
          <a:xfrm>
            <a:off x="9073554" y="3116747"/>
            <a:ext cx="6237074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ype of TB case…"/>
          <p:cNvSpPr txBox="1"/>
          <p:nvPr/>
        </p:nvSpPr>
        <p:spPr>
          <a:xfrm>
            <a:off x="2135578" y="6104736"/>
            <a:ext cx="8868223" cy="500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Type</a:t>
            </a:r>
            <a:r>
              <a:t> of TB case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rel</a:t>
            </a:r>
            <a:r>
              <a:t> - relapse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ep</a:t>
            </a:r>
            <a:r>
              <a:t> - extra-pulmonary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sn</a:t>
            </a:r>
            <a:r>
              <a:t>- pulmonary, smear negative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sp</a:t>
            </a:r>
            <a:r>
              <a:t> -pulmonary, smear positive</a:t>
            </a:r>
          </a:p>
        </p:txBody>
      </p:sp>
      <p:sp>
        <p:nvSpPr>
          <p:cNvPr id="804" name="Age group…"/>
          <p:cNvSpPr txBox="1"/>
          <p:nvPr/>
        </p:nvSpPr>
        <p:spPr>
          <a:xfrm>
            <a:off x="15375498" y="6104736"/>
            <a:ext cx="6872924" cy="644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2516"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Age</a:t>
            </a:r>
            <a:r>
              <a:t> group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014 </a:t>
            </a:r>
            <a:r>
              <a:t>- 0 to 14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1524</a:t>
            </a:r>
            <a:r>
              <a:t> - 15 to 24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2534</a:t>
            </a:r>
            <a:r>
              <a:t> - 25 to 34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3544</a:t>
            </a:r>
            <a:r>
              <a:t> - 35 to 44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4554</a:t>
            </a:r>
            <a:r>
              <a:t> - 45 to 54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5564</a:t>
            </a:r>
            <a:r>
              <a:t> - 55 to 64 years old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65</a:t>
            </a:r>
            <a:r>
              <a:t> - 65 and older</a:t>
            </a:r>
          </a:p>
        </p:txBody>
      </p:sp>
      <p:sp>
        <p:nvSpPr>
          <p:cNvPr id="805" name="Gender…"/>
          <p:cNvSpPr txBox="1"/>
          <p:nvPr/>
        </p:nvSpPr>
        <p:spPr>
          <a:xfrm>
            <a:off x="11413178" y="6104736"/>
            <a:ext cx="3246691" cy="259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Gender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m</a:t>
            </a:r>
            <a:r>
              <a:t> - male</a:t>
            </a:r>
          </a:p>
          <a:p>
            <a:pPr marL="444500" indent="-444500" algn="l">
              <a:buSzPct val="100000"/>
              <a:buChar char="•"/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89AC69"/>
                </a:solidFill>
              </a:rPr>
              <a:t>f</a:t>
            </a:r>
            <a:r>
              <a:t> - female</a:t>
            </a:r>
          </a:p>
        </p:txBody>
      </p:sp>
      <p:sp>
        <p:nvSpPr>
          <p:cNvPr id="806" name="Line"/>
          <p:cNvSpPr/>
          <p:nvPr/>
        </p:nvSpPr>
        <p:spPr>
          <a:xfrm flipV="1">
            <a:off x="6588950" y="4426636"/>
            <a:ext cx="4977820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13014965" y="4426636"/>
            <a:ext cx="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 flipV="1">
            <a:off x="14207932" y="4426636"/>
            <a:ext cx="172085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creen Shot 2016-12-30 at 12.07.31 PM.png" descr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3" name="Group"/>
          <p:cNvGrpSpPr/>
          <p:nvPr/>
        </p:nvGrpSpPr>
        <p:grpSpPr>
          <a:xfrm>
            <a:off x="3296719" y="1584727"/>
            <a:ext cx="760681" cy="11146804"/>
            <a:chOff x="0" y="0"/>
            <a:chExt cx="760679" cy="11146802"/>
          </a:xfrm>
        </p:grpSpPr>
        <p:sp>
          <p:nvSpPr>
            <p:cNvPr id="811" name="Line"/>
            <p:cNvSpPr/>
            <p:nvPr/>
          </p:nvSpPr>
          <p:spPr>
            <a:xfrm flipV="1">
              <a:off x="-1" y="0"/>
              <a:ext cx="2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2" name="Line"/>
            <p:cNvSpPr/>
            <p:nvPr/>
          </p:nvSpPr>
          <p:spPr>
            <a:xfrm flipV="1">
              <a:off x="760679" y="1"/>
              <a:ext cx="1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17" name="Group"/>
          <p:cNvGrpSpPr/>
          <p:nvPr/>
        </p:nvGrpSpPr>
        <p:grpSpPr>
          <a:xfrm>
            <a:off x="5119341" y="1859157"/>
            <a:ext cx="19135217" cy="10849952"/>
            <a:chOff x="0" y="0"/>
            <a:chExt cx="19135216" cy="10849951"/>
          </a:xfrm>
        </p:grpSpPr>
        <p:sp>
          <p:nvSpPr>
            <p:cNvPr id="814" name="Rounded Rectangle"/>
            <p:cNvSpPr/>
            <p:nvPr/>
          </p:nvSpPr>
          <p:spPr>
            <a:xfrm>
              <a:off x="0" y="0"/>
              <a:ext cx="1753577" cy="10849952"/>
            </a:xfrm>
            <a:prstGeom prst="roundRect">
              <a:avLst>
                <a:gd name="adj" fmla="val 10864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5" name="Rounded Rectangle"/>
            <p:cNvSpPr/>
            <p:nvPr/>
          </p:nvSpPr>
          <p:spPr>
            <a:xfrm>
              <a:off x="0" y="0"/>
              <a:ext cx="19135217" cy="995835"/>
            </a:xfrm>
            <a:prstGeom prst="roundRect">
              <a:avLst>
                <a:gd name="adj" fmla="val 19130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6" name="Line"/>
            <p:cNvSpPr/>
            <p:nvPr/>
          </p:nvSpPr>
          <p:spPr>
            <a:xfrm>
              <a:off x="2322436" y="1019630"/>
              <a:ext cx="7329202" cy="519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21600" y="0"/>
                  </a:moveTo>
                  <a:cubicBezTo>
                    <a:pt x="20561" y="4715"/>
                    <a:pt x="18703" y="9000"/>
                    <a:pt x="16190" y="12474"/>
                  </a:cubicBezTo>
                  <a:cubicBezTo>
                    <a:pt x="11900" y="18406"/>
                    <a:pt x="6040" y="21600"/>
                    <a:pt x="0" y="21299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2" animBg="1" advAuto="0"/>
      <p:bldP spid="817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820" name="Gather the 5th through 60th columns of who into a pair of key:value columns named codes and n.…"/>
          <p:cNvSpPr txBox="1">
            <a:spLocks noGrp="1"/>
          </p:cNvSpPr>
          <p:nvPr>
            <p:ph type="body" idx="4294967295"/>
          </p:nvPr>
        </p:nvSpPr>
        <p:spPr>
          <a:xfrm>
            <a:off x="2072446" y="3081051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</a:t>
            </a:r>
            <a:r>
              <a:rPr b="1"/>
              <a:t>5th through 60th</a:t>
            </a:r>
            <a:r>
              <a:t> columns of who into a pair of key:value columns named </a:t>
            </a:r>
            <a:r>
              <a:rPr b="1" i="1"/>
              <a:t>codes</a:t>
            </a:r>
            <a:r>
              <a:t> and </a:t>
            </a:r>
            <a:r>
              <a:rPr b="1" i="1"/>
              <a:t>n</a:t>
            </a:r>
            <a:r>
              <a:t>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select just the </a:t>
            </a:r>
            <a:r>
              <a:rPr b="1"/>
              <a:t>county</a:t>
            </a:r>
            <a:r>
              <a:t>, </a:t>
            </a:r>
            <a:r>
              <a:rPr b="1"/>
              <a:t>year</a:t>
            </a:r>
            <a:r>
              <a:t>, </a:t>
            </a:r>
            <a:r>
              <a:rPr b="1"/>
              <a:t>codes</a:t>
            </a:r>
            <a:r>
              <a:t> and </a:t>
            </a:r>
            <a:r>
              <a:rPr b="1"/>
              <a:t>n</a:t>
            </a:r>
            <a:r>
              <a:t> variables.</a:t>
            </a:r>
          </a:p>
        </p:txBody>
      </p:sp>
      <p:pic>
        <p:nvPicPr>
          <p:cNvPr id="82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21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creen Shot 2017-07-20 at 3.01.24 PM.png" descr="Screen Shot 2017-07-20 at 3.01.24 PM.png"/>
          <p:cNvPicPr>
            <a:picLocks noChangeAspect="1"/>
          </p:cNvPicPr>
          <p:nvPr/>
        </p:nvPicPr>
        <p:blipFill>
          <a:blip r:embed="rId2">
            <a:extLst/>
          </a:blip>
          <a:srcRect t="5955"/>
          <a:stretch>
            <a:fillRect/>
          </a:stretch>
        </p:blipFill>
        <p:spPr>
          <a:xfrm>
            <a:off x="2943801" y="3761994"/>
            <a:ext cx="18796668" cy="102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Rectangle"/>
          <p:cNvSpPr/>
          <p:nvPr/>
        </p:nvSpPr>
        <p:spPr>
          <a:xfrm>
            <a:off x="1127160" y="469066"/>
            <a:ext cx="22091220" cy="30058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6" name="who %&gt;%…"/>
          <p:cNvSpPr txBox="1"/>
          <p:nvPr/>
        </p:nvSpPr>
        <p:spPr>
          <a:xfrm>
            <a:off x="1421207" y="470743"/>
            <a:ext cx="21841984" cy="300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</a:t>
            </a:r>
          </a:p>
        </p:txBody>
      </p:sp>
      <p:grpSp>
        <p:nvGrpSpPr>
          <p:cNvPr id="830" name="Group"/>
          <p:cNvGrpSpPr/>
          <p:nvPr/>
        </p:nvGrpSpPr>
        <p:grpSpPr>
          <a:xfrm>
            <a:off x="10817422" y="4739818"/>
            <a:ext cx="3240053" cy="7823720"/>
            <a:chOff x="-190826" y="-102055"/>
            <a:chExt cx="3240052" cy="7823718"/>
          </a:xfrm>
        </p:grpSpPr>
        <p:sp>
          <p:nvSpPr>
            <p:cNvPr id="827" name="Rectangle"/>
            <p:cNvSpPr/>
            <p:nvPr/>
          </p:nvSpPr>
          <p:spPr>
            <a:xfrm>
              <a:off x="-190827" y="-102056"/>
              <a:ext cx="1136869" cy="7819557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8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29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7-07-20 at 1.27.07 PM.png" descr="Screen Shot 2017-07-20 at 1.27.07 PM.png"/>
          <p:cNvPicPr>
            <a:picLocks noChangeAspect="1"/>
          </p:cNvPicPr>
          <p:nvPr/>
        </p:nvPicPr>
        <p:blipFill>
          <a:blip r:embed="rId2">
            <a:extLst/>
          </a:blip>
          <a:srcRect r="1538" b="3527"/>
          <a:stretch>
            <a:fillRect/>
          </a:stretch>
        </p:blipFill>
        <p:spPr>
          <a:xfrm>
            <a:off x="1614240" y="3766920"/>
            <a:ext cx="20484658" cy="8179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3" name="Rectangle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4" name="table5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table5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epara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36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37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38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39" name="names of new columns to make"/>
          <p:cNvSpPr/>
          <p:nvPr/>
        </p:nvSpPr>
        <p:spPr>
          <a:xfrm>
            <a:off x="6875953" y="8463471"/>
            <a:ext cx="4191001" cy="415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785" y="0"/>
                </a:moveTo>
                <a:lnTo>
                  <a:pt x="6130" y="5085"/>
                </a:lnTo>
                <a:lnTo>
                  <a:pt x="2228" y="5085"/>
                </a:lnTo>
                <a:cubicBezTo>
                  <a:pt x="997" y="5085"/>
                  <a:pt x="0" y="6091"/>
                  <a:pt x="0" y="7333"/>
                </a:cubicBezTo>
                <a:lnTo>
                  <a:pt x="0" y="19352"/>
                </a:lnTo>
                <a:cubicBezTo>
                  <a:pt x="0" y="2059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593"/>
                  <a:pt x="21600" y="19352"/>
                </a:cubicBezTo>
                <a:lnTo>
                  <a:pt x="21600" y="7333"/>
                </a:lnTo>
                <a:cubicBezTo>
                  <a:pt x="21600" y="6091"/>
                  <a:pt x="20603" y="5085"/>
                  <a:pt x="19372" y="5085"/>
                </a:cubicBezTo>
                <a:lnTo>
                  <a:pt x="7441" y="5085"/>
                </a:lnTo>
                <a:lnTo>
                  <a:pt x="678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names of new columns to make</a:t>
            </a:r>
          </a:p>
        </p:txBody>
      </p:sp>
      <p:sp>
        <p:nvSpPr>
          <p:cNvPr id="840" name="a column to split"/>
          <p:cNvSpPr/>
          <p:nvPr/>
        </p:nvSpPr>
        <p:spPr>
          <a:xfrm>
            <a:off x="2300356" y="8455137"/>
            <a:ext cx="4191001" cy="418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60" y="0"/>
                </a:moveTo>
                <a:lnTo>
                  <a:pt x="17605" y="5216"/>
                </a:lnTo>
                <a:lnTo>
                  <a:pt x="2228" y="5216"/>
                </a:lnTo>
                <a:cubicBezTo>
                  <a:pt x="997" y="5216"/>
                  <a:pt x="0" y="6215"/>
                  <a:pt x="0" y="7446"/>
                </a:cubicBezTo>
                <a:lnTo>
                  <a:pt x="0" y="19370"/>
                </a:lnTo>
                <a:cubicBezTo>
                  <a:pt x="0" y="20601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01"/>
                  <a:pt x="21600" y="19370"/>
                </a:cubicBezTo>
                <a:lnTo>
                  <a:pt x="21600" y="7446"/>
                </a:lnTo>
                <a:cubicBezTo>
                  <a:pt x="21600" y="6215"/>
                  <a:pt x="20603" y="5216"/>
                  <a:pt x="19372" y="5216"/>
                </a:cubicBezTo>
                <a:lnTo>
                  <a:pt x="18914" y="5216"/>
                </a:lnTo>
                <a:lnTo>
                  <a:pt x="182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column to split</a:t>
            </a:r>
          </a:p>
        </p:txBody>
      </p:sp>
      <p:sp>
        <p:nvSpPr>
          <p:cNvPr id="841" name="string to split on…"/>
          <p:cNvSpPr/>
          <p:nvPr/>
        </p:nvSpPr>
        <p:spPr>
          <a:xfrm>
            <a:off x="15179389" y="8476171"/>
            <a:ext cx="5442745" cy="41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4" y="0"/>
                </a:moveTo>
                <a:lnTo>
                  <a:pt x="19300" y="5032"/>
                </a:lnTo>
                <a:lnTo>
                  <a:pt x="1715" y="5032"/>
                </a:lnTo>
                <a:cubicBezTo>
                  <a:pt x="768" y="5032"/>
                  <a:pt x="0" y="6042"/>
                  <a:pt x="0" y="7288"/>
                </a:cubicBezTo>
                <a:lnTo>
                  <a:pt x="0" y="19345"/>
                </a:lnTo>
                <a:cubicBezTo>
                  <a:pt x="0" y="20590"/>
                  <a:pt x="768" y="21600"/>
                  <a:pt x="1715" y="21600"/>
                </a:cubicBezTo>
                <a:lnTo>
                  <a:pt x="19885" y="21600"/>
                </a:lnTo>
                <a:cubicBezTo>
                  <a:pt x="20832" y="21600"/>
                  <a:pt x="21600" y="20590"/>
                  <a:pt x="21600" y="19345"/>
                </a:cubicBezTo>
                <a:lnTo>
                  <a:pt x="21600" y="7288"/>
                </a:lnTo>
                <a:cubicBezTo>
                  <a:pt x="21600" y="6239"/>
                  <a:pt x="21052" y="5365"/>
                  <a:pt x="20315" y="5113"/>
                </a:cubicBezTo>
                <a:lnTo>
                  <a:pt x="19804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string to split on 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(Defaults to any non_alpha-numeric character)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2" animBg="1" advAuto="0"/>
      <p:bldP spid="840" grpId="1" animBg="1" advAuto="0"/>
      <p:bldP spid="841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45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46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47" name="storm wind pressure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    08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    07  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    06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    06  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    06  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    06  17</a:t>
            </a:r>
          </a:p>
        </p:txBody>
      </p:sp>
      <p:sp>
        <p:nvSpPr>
          <p:cNvPr id="848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2" animBg="1" advAuto="0"/>
      <p:bldP spid="848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Rectangle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2" name="separate(storms, date, c(&quot;year&quot;,&quot;month&quot;,&quot;day&quot;), sep = &quot;-&quot;)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separate(storms, date, c("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year","month","day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"-")</a:t>
            </a:r>
          </a:p>
        </p:txBody>
      </p:sp>
      <p:sp>
        <p:nvSpPr>
          <p:cNvPr id="853" name="storm wind pressure       date…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 1010 1996-06-17</a:t>
            </a:r>
          </a:p>
        </p:txBody>
      </p:sp>
      <p:sp>
        <p:nvSpPr>
          <p:cNvPr id="854" name="storm wind pressure  year month day…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storm wind pressure 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Alberto  110    1007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"2000" "08"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Alex   45    1009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"1998" "07" "27"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Allison   65    1005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"1995" "06"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4     Ana   40    1013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"1997" "06" "30"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5  Arlene   50    1010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"1999" "06" "11"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6  Arthur   45    1010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"1996" "06" "17"</a:t>
            </a:r>
          </a:p>
        </p:txBody>
      </p:sp>
      <p:sp>
        <p:nvSpPr>
          <p:cNvPr id="855" name="Arrow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59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</a:p>
        </p:txBody>
      </p:sp>
      <p:pic>
        <p:nvPicPr>
          <p:cNvPr id="860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>
            <a:extLst/>
          </a:blip>
          <a:srcRect l="8259" t="6103" r="28483" b="12251"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>
            <a:extLst/>
          </a:blip>
          <a:srcRect l="87806" t="6103" b="12251"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pdf-tidyr.pdf" descr="pdf-tidyr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</a:p>
        </p:txBody>
      </p:sp>
      <p:pic>
        <p:nvPicPr>
          <p:cNvPr id="867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047"/>
          <a:stretch/>
        </p:blipFill>
        <p:spPr>
          <a:xfrm>
            <a:off x="914607" y="4818105"/>
            <a:ext cx="12040239" cy="8897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047"/>
          <a:stretch/>
        </p:blipFill>
        <p:spPr>
          <a:xfrm>
            <a:off x="10705381" y="4818105"/>
            <a:ext cx="2320934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0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875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8259" t="6103" b="12251"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7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  <p:sp>
        <p:nvSpPr>
          <p:cNvPr id="878" name="Rectangle"/>
          <p:cNvSpPr/>
          <p:nvPr/>
        </p:nvSpPr>
        <p:spPr>
          <a:xfrm>
            <a:off x="10904603" y="6043808"/>
            <a:ext cx="5290399" cy="767219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who %&gt;%…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 = c("new", "type",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"_"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83" name="Screen Shot 2017-07-20 at 3.06.27 PM.png" descr="Screen Shot 2017-07-20 at 3.06.27 PM.png"/>
          <p:cNvPicPr>
            <a:picLocks noChangeAspect="1"/>
          </p:cNvPicPr>
          <p:nvPr/>
        </p:nvPicPr>
        <p:blipFill rotWithShape="1">
          <a:blip r:embed="rId3">
            <a:extLst/>
          </a:blip>
          <a:srcRect l="8259" t="6103" b="12251"/>
          <a:stretch/>
        </p:blipFill>
        <p:spPr>
          <a:xfrm>
            <a:off x="914607" y="4818105"/>
            <a:ext cx="17461878" cy="8897895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Rectangle"/>
          <p:cNvSpPr/>
          <p:nvPr/>
        </p:nvSpPr>
        <p:spPr>
          <a:xfrm>
            <a:off x="6991959" y="4747713"/>
            <a:ext cx="3958204" cy="8968288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)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)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Screen Shot 2017-07-20 at 3.16.03 PM.png" descr="Screen Shot 2017-07-20 at 3.16.03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12399" t="5862" r="1492" b="26440"/>
          <a:stretch/>
        </p:blipFill>
        <p:spPr>
          <a:xfrm>
            <a:off x="876103" y="5649874"/>
            <a:ext cx="17975880" cy="8066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df-tidyr.pdf" descr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"/>
          <p:cNvSpPr/>
          <p:nvPr/>
        </p:nvSpPr>
        <p:spPr>
          <a:xfrm>
            <a:off x="933887" y="441230"/>
            <a:ext cx="22477765" cy="48275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0" name="who %&gt;%…"/>
          <p:cNvSpPr txBox="1"/>
          <p:nvPr/>
        </p:nvSpPr>
        <p:spPr>
          <a:xfrm>
            <a:off x="1060920" y="436122"/>
            <a:ext cx="22346506" cy="535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select(-new)</a:t>
            </a:r>
          </a:p>
        </p:txBody>
      </p:sp>
      <p:grpSp>
        <p:nvGrpSpPr>
          <p:cNvPr id="893" name="Group"/>
          <p:cNvGrpSpPr/>
          <p:nvPr/>
        </p:nvGrpSpPr>
        <p:grpSpPr>
          <a:xfrm>
            <a:off x="12626484" y="6881247"/>
            <a:ext cx="2099046" cy="6834753"/>
            <a:chOff x="950181" y="-102055"/>
            <a:chExt cx="2099044" cy="7823718"/>
          </a:xfrm>
        </p:grpSpPr>
        <p:sp>
          <p:nvSpPr>
            <p:cNvPr id="891" name="Rectangle"/>
            <p:cNvSpPr/>
            <p:nvPr/>
          </p:nvSpPr>
          <p:spPr>
            <a:xfrm>
              <a:off x="950181" y="-101600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92" name="Rectangle"/>
            <p:cNvSpPr/>
            <p:nvPr/>
          </p:nvSpPr>
          <p:spPr>
            <a:xfrm>
              <a:off x="1611452" y="-102056"/>
              <a:ext cx="1437774" cy="7813490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epara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separate()</a:t>
            </a:r>
          </a:p>
        </p:txBody>
      </p:sp>
      <p:sp>
        <p:nvSpPr>
          <p:cNvPr id="897" name="Splits a column by dividing values at a specific character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Splits a column by dividing values at a specific character.</a:t>
            </a:r>
          </a:p>
        </p:txBody>
      </p:sp>
      <p:sp>
        <p:nvSpPr>
          <p:cNvPr id="898" name="Rectangle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9" name="who %&gt;%…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separate(codes, c("new", "type",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c(4, 7)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24AD0402-DC7D-4775-B9AA-EDD4B70CE8B3}"/>
              </a:ext>
            </a:extLst>
          </p:cNvPr>
          <p:cNvSpPr/>
          <p:nvPr/>
        </p:nvSpPr>
        <p:spPr>
          <a:xfrm>
            <a:off x="17162584" y="9047969"/>
            <a:ext cx="5697416" cy="2852703"/>
          </a:xfrm>
          <a:prstGeom prst="wedgeRectCallout">
            <a:avLst>
              <a:gd name="adj1" fmla="val 13118"/>
              <a:gd name="adj2" fmla="val -8158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locations to split at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(Split after 4th and 7th characters)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&quot;Data comes in many formats, but R prefers just one: tidy data. &quot;…"/>
          <p:cNvSpPr txBox="1"/>
          <p:nvPr/>
        </p:nvSpPr>
        <p:spPr>
          <a:xfrm>
            <a:off x="2376357" y="3949699"/>
            <a:ext cx="19631286" cy="581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Garrett Grolemund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903" name="Separate the sexage column into sex and age columns."/>
          <p:cNvSpPr txBox="1">
            <a:spLocks noGrp="1"/>
          </p:cNvSpPr>
          <p:nvPr>
            <p:ph type="body" sz="quarter" idx="4294967295"/>
          </p:nvPr>
        </p:nvSpPr>
        <p:spPr>
          <a:xfrm>
            <a:off x="3479069" y="3661548"/>
            <a:ext cx="17425863" cy="19977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Separate the sexage column into sex and age columns.</a:t>
            </a:r>
          </a:p>
        </p:txBody>
      </p:sp>
      <p:pic>
        <p:nvPicPr>
          <p:cNvPr id="90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04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Rectangle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8" name="who %&gt;%…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gather("codes", "n", 5:60)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separate(codes, c("new", "type",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select(-new) %&gt;%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separate(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sexage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into = c("sex", "age"),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  <p:pic>
        <p:nvPicPr>
          <p:cNvPr id="909" name="Screen Shot 2017-07-20 at 3.21.11 PM.png" descr="Screen Shot 2017-07-20 at 3.21.11 PM.png"/>
          <p:cNvPicPr>
            <a:picLocks noChangeAspect="1"/>
          </p:cNvPicPr>
          <p:nvPr/>
        </p:nvPicPr>
        <p:blipFill rotWithShape="1">
          <a:blip r:embed="rId3">
            <a:extLst/>
          </a:blip>
          <a:srcRect b="31992"/>
          <a:stretch/>
        </p:blipFill>
        <p:spPr>
          <a:xfrm>
            <a:off x="1026525" y="6125923"/>
            <a:ext cx="19752918" cy="7590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unite()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unite()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unite()</a:t>
            </a:r>
          </a:p>
        </p:txBody>
      </p:sp>
      <p:sp>
        <p:nvSpPr>
          <p:cNvPr id="915" name="Unites columns into single column by combining cells.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Unites columns into single column by combining cells.</a:t>
            </a:r>
          </a:p>
        </p:txBody>
      </p:sp>
      <p:sp>
        <p:nvSpPr>
          <p:cNvPr id="916" name="Rectangle"/>
          <p:cNvSpPr/>
          <p:nvPr/>
        </p:nvSpPr>
        <p:spPr>
          <a:xfrm>
            <a:off x="2675598" y="4564684"/>
            <a:ext cx="1903280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7" name="unite(data, col, …, sep = &quot;&quot;)"/>
          <p:cNvSpPr txBox="1"/>
          <p:nvPr/>
        </p:nvSpPr>
        <p:spPr>
          <a:xfrm>
            <a:off x="2819154" y="4934662"/>
            <a:ext cx="1874569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unite(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data, col, 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0F5F9D8-9B9C-44B8-BD85-67C04432C54F}"/>
              </a:ext>
            </a:extLst>
          </p:cNvPr>
          <p:cNvSpPr/>
          <p:nvPr/>
        </p:nvSpPr>
        <p:spPr>
          <a:xfrm>
            <a:off x="840017" y="7359289"/>
            <a:ext cx="4659923" cy="1794107"/>
          </a:xfrm>
          <a:prstGeom prst="wedgeRoundRectCallout">
            <a:avLst>
              <a:gd name="adj1" fmla="val 50406"/>
              <a:gd name="adj2" fmla="val -13915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reshape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19C4B56-0F2D-454B-9599-3973EF11D3CD}"/>
              </a:ext>
            </a:extLst>
          </p:cNvPr>
          <p:cNvSpPr/>
          <p:nvPr/>
        </p:nvSpPr>
        <p:spPr>
          <a:xfrm>
            <a:off x="5815398" y="7315429"/>
            <a:ext cx="4448907" cy="3101699"/>
          </a:xfrm>
          <a:prstGeom prst="wedgeRoundRectCallout">
            <a:avLst>
              <a:gd name="adj1" fmla="val -8769"/>
              <a:gd name="adj2" fmla="val -10284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name of new column to make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(in quotes)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1AA4910-4654-4192-B1CE-D25D65E27EB6}"/>
              </a:ext>
            </a:extLst>
          </p:cNvPr>
          <p:cNvSpPr/>
          <p:nvPr/>
        </p:nvSpPr>
        <p:spPr>
          <a:xfrm>
            <a:off x="10579763" y="7319999"/>
            <a:ext cx="4448907" cy="2611352"/>
          </a:xfrm>
          <a:prstGeom prst="wedgeRoundRectCallout">
            <a:avLst>
              <a:gd name="adj1" fmla="val -79365"/>
              <a:gd name="adj2" fmla="val -111059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two or more columns to combine</a:t>
            </a:r>
            <a:endParaRPr lang="en-GB" sz="5400" b="1" dirty="0">
              <a:solidFill>
                <a:schemeClr val="bg1"/>
              </a:solidFill>
              <a:latin typeface="Source Sans Pro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1365591-86CE-47B5-A432-8E349BF26AB7}"/>
              </a:ext>
            </a:extLst>
          </p:cNvPr>
          <p:cNvSpPr/>
          <p:nvPr/>
        </p:nvSpPr>
        <p:spPr>
          <a:xfrm>
            <a:off x="15344128" y="7299044"/>
            <a:ext cx="6364275" cy="3047216"/>
          </a:xfrm>
          <a:prstGeom prst="wedgeRoundRectCallout">
            <a:avLst>
              <a:gd name="adj1" fmla="val -92984"/>
              <a:gd name="adj2" fmla="val -108414"/>
              <a:gd name="adj3" fmla="val 16667"/>
            </a:avLst>
          </a:prstGeom>
          <a:solidFill>
            <a:schemeClr val="bg1">
              <a:lumMod val="6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50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separator to place between elements in new column</a:t>
            </a:r>
          </a:p>
          <a:p>
            <a:pPr>
              <a:defRPr sz="35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000" dirty="0"/>
              <a:t>(Defaults to an underscore)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Missing…"/>
          <p:cNvSpPr txBox="1">
            <a:spLocks noGrp="1"/>
          </p:cNvSpPr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Missing 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Values</a:t>
            </a:r>
          </a:p>
        </p:txBody>
      </p:sp>
      <p:pic>
        <p:nvPicPr>
          <p:cNvPr id="92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Screen Shot 2016-12-30 at 1.01.37 PM.png" descr="Screen Shot 2016-12-30 at 1.01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3226" y="4312013"/>
            <a:ext cx="12577548" cy="9469471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Can we clean up the missing values?"/>
          <p:cNvSpPr txBox="1"/>
          <p:nvPr/>
        </p:nvSpPr>
        <p:spPr>
          <a:xfrm>
            <a:off x="5904230" y="1882010"/>
            <a:ext cx="12575541" cy="164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clean up the missing values?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oy data"/>
          <p:cNvSpPr txBox="1"/>
          <p:nvPr/>
        </p:nvSpPr>
        <p:spPr>
          <a:xfrm>
            <a:off x="4025134" y="1334094"/>
            <a:ext cx="16368497" cy="20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932" name="Rectangle"/>
          <p:cNvSpPr/>
          <p:nvPr/>
        </p:nvSpPr>
        <p:spPr>
          <a:xfrm>
            <a:off x="5114120" y="3950423"/>
            <a:ext cx="6312923" cy="75780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x &lt;- tribble(…"/>
          <p:cNvSpPr txBox="1"/>
          <p:nvPr/>
        </p:nvSpPr>
        <p:spPr>
          <a:xfrm>
            <a:off x="5589654" y="4197525"/>
            <a:ext cx="6552289" cy="7083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&lt;- tribble(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~x1, ~x2,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"A",   1,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"B",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"C",  NA,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"D",   3,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"E",  NA</a:t>
            </a:r>
          </a:p>
          <a:p>
            <a:pPr algn="l"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aphicFrame>
        <p:nvGraphicFramePr>
          <p:cNvPr id="934" name="Table"/>
          <p:cNvGraphicFramePr/>
          <p:nvPr/>
        </p:nvGraphicFramePr>
        <p:xfrm>
          <a:off x="13926994" y="4449062"/>
          <a:ext cx="4318000" cy="67056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6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000" b="1">
                          <a:solidFill>
                            <a:srgbClr val="FFFFFF"/>
                          </a:solidFill>
                          <a:sym typeface="Helvetica"/>
                        </a:rPr>
                        <a:t>x2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70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</a:t>
                      </a:r>
                    </a:p>
                  </a:txBody>
                  <a:tcPr marL="0" marR="0" marT="0" marB="0" anchor="ctr" horzOverflow="overflow">
                    <a:lnL w="88900">
                      <a:solidFill>
                        <a:srgbClr val="FFFFFF"/>
                      </a:solidFill>
                      <a:miter lim="400000"/>
                    </a:lnL>
                    <a:lnR w="88900">
                      <a:solidFill>
                        <a:srgbClr val="FFFFFF"/>
                      </a:solidFill>
                      <a:miter lim="400000"/>
                    </a:lnR>
                    <a:lnT w="88900">
                      <a:solidFill>
                        <a:srgbClr val="FFFFFF"/>
                      </a:solidFill>
                      <a:miter lim="400000"/>
                    </a:lnT>
                    <a:lnB w="889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35" name="x"/>
          <p:cNvSpPr txBox="1"/>
          <p:nvPr/>
        </p:nvSpPr>
        <p:spPr>
          <a:xfrm>
            <a:off x="15826827" y="3198827"/>
            <a:ext cx="518336" cy="122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39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40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1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E5CAD81-4E89-4B59-BC98-BCD258D1C661}"/>
              </a:ext>
            </a:extLst>
          </p:cNvPr>
          <p:cNvSpPr/>
          <p:nvPr/>
        </p:nvSpPr>
        <p:spPr>
          <a:xfrm>
            <a:off x="2186563" y="7203638"/>
            <a:ext cx="4659923" cy="1794107"/>
          </a:xfrm>
          <a:prstGeom prst="wedgeRoundRectCallout">
            <a:avLst>
              <a:gd name="adj1" fmla="val 20545"/>
              <a:gd name="adj2" fmla="val -13472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data frame to transform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DF8BB9D-0078-40AA-BFB3-F9361AAB6E03}"/>
              </a:ext>
            </a:extLst>
          </p:cNvPr>
          <p:cNvSpPr/>
          <p:nvPr/>
        </p:nvSpPr>
        <p:spPr>
          <a:xfrm>
            <a:off x="7128025" y="7203638"/>
            <a:ext cx="4448907" cy="1630658"/>
          </a:xfrm>
          <a:prstGeom prst="wedgeRoundRectCallout">
            <a:avLst>
              <a:gd name="adj1" fmla="val -53004"/>
              <a:gd name="adj2" fmla="val -143517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4800" dirty="0"/>
              <a:t>column(s) with  NA’s to replace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ED278E1A-715C-420E-84B2-19023731D996}"/>
              </a:ext>
            </a:extLst>
          </p:cNvPr>
          <p:cNvSpPr/>
          <p:nvPr/>
        </p:nvSpPr>
        <p:spPr>
          <a:xfrm>
            <a:off x="11858471" y="7162770"/>
            <a:ext cx="8130119" cy="2611352"/>
          </a:xfrm>
          <a:prstGeom prst="wedgeRoundRectCallout">
            <a:avLst>
              <a:gd name="adj1" fmla="val -30124"/>
              <a:gd name="adj2" fmla="val -102686"/>
              <a:gd name="adj3" fmla="val 16667"/>
            </a:avLst>
          </a:prstGeom>
          <a:solidFill>
            <a:schemeClr val="bg1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Source Sans Pro"/>
              </a:rPr>
              <a:t>"down" fills each NA with the preceding value, "up" with the following value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46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47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48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49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51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53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54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55" name="fill(x, x2, .direction = &quot;down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"down"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56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roup"/>
          <p:cNvGrpSpPr/>
          <p:nvPr/>
        </p:nvGrpSpPr>
        <p:grpSpPr>
          <a:xfrm>
            <a:off x="6803769" y="5477012"/>
            <a:ext cx="9655450" cy="7740949"/>
            <a:chOff x="206506" y="0"/>
            <a:chExt cx="9655449" cy="7740948"/>
          </a:xfrm>
        </p:grpSpPr>
        <p:graphicFrame>
          <p:nvGraphicFramePr>
            <p:cNvPr id="958" name="Table"/>
            <p:cNvGraphicFramePr/>
            <p:nvPr/>
          </p:nvGraphicFramePr>
          <p:xfrm>
            <a:off x="206506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959" name="Table"/>
            <p:cNvGraphicFramePr/>
            <p:nvPr/>
          </p:nvGraphicFramePr>
          <p:xfrm>
            <a:off x="6311411" y="1922887"/>
            <a:ext cx="3550544" cy="5818061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75272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77527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5500" b="1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6967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960" name="x"/>
            <p:cNvSpPr txBox="1"/>
            <p:nvPr/>
          </p:nvSpPr>
          <p:spPr>
            <a:xfrm>
              <a:off x="1197372" y="0"/>
              <a:ext cx="1451094" cy="2229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61" name="Line"/>
            <p:cNvSpPr/>
            <p:nvPr/>
          </p:nvSpPr>
          <p:spPr>
            <a:xfrm flipV="1">
              <a:off x="4116451" y="3721711"/>
              <a:ext cx="1857779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63" name="pdf-tidyr.pdf" descr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fill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fill()</a:t>
            </a:r>
          </a:p>
        </p:txBody>
      </p:sp>
      <p:sp>
        <p:nvSpPr>
          <p:cNvPr id="965" name="Fills in NA’s with preceding (or following) values."/>
          <p:cNvSpPr txBox="1"/>
          <p:nvPr/>
        </p:nvSpPr>
        <p:spPr>
          <a:xfrm>
            <a:off x="3324304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Fills in NA’s with preceding (or following) values.</a:t>
            </a:r>
          </a:p>
        </p:txBody>
      </p:sp>
      <p:sp>
        <p:nvSpPr>
          <p:cNvPr id="966" name="Rectangle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7" name="fill(x, x2, .direction = &quot;up&quot;)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x, x2, .direction = "up"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68" name="x"/>
          <p:cNvSpPr txBox="1"/>
          <p:nvPr/>
        </p:nvSpPr>
        <p:spPr>
          <a:xfrm>
            <a:off x="8304699" y="6244629"/>
            <a:ext cx="518335" cy="1226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4161</Words>
  <Application>Microsoft Office PowerPoint</Application>
  <PresentationFormat>Custom</PresentationFormat>
  <Paragraphs>1837</Paragraphs>
  <Slides>115</Slides>
  <Notes>1</Notes>
  <HiddenSlides>12</HiddenSlides>
  <MMClips>7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8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tidyr</vt:lpstr>
      <vt:lpstr>PowerPoint Presentation</vt:lpstr>
      <vt:lpstr>PowerPoint Presentation</vt:lpstr>
      <vt:lpstr>PowerPoint Presentation</vt:lpstr>
      <vt:lpstr>Quiz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who (Untidy Data)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Missing 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Reshaping Final Exam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14</cp:revision>
  <dcterms:modified xsi:type="dcterms:W3CDTF">2019-09-23T12:24:18Z</dcterms:modified>
</cp:coreProperties>
</file>